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handoutMasterIdLst>
    <p:handoutMasterId r:id="rId25"/>
  </p:handoutMasterIdLst>
  <p:sldIdLst>
    <p:sldId id="266" r:id="rId2"/>
    <p:sldId id="321" r:id="rId3"/>
    <p:sldId id="322" r:id="rId4"/>
    <p:sldId id="291" r:id="rId5"/>
    <p:sldId id="267" r:id="rId6"/>
    <p:sldId id="314" r:id="rId7"/>
    <p:sldId id="299" r:id="rId8"/>
    <p:sldId id="268" r:id="rId9"/>
    <p:sldId id="292" r:id="rId10"/>
    <p:sldId id="293" r:id="rId11"/>
    <p:sldId id="298" r:id="rId12"/>
    <p:sldId id="303" r:id="rId13"/>
    <p:sldId id="304" r:id="rId14"/>
    <p:sldId id="305" r:id="rId15"/>
    <p:sldId id="319" r:id="rId16"/>
    <p:sldId id="318" r:id="rId17"/>
    <p:sldId id="315" r:id="rId18"/>
    <p:sldId id="316" r:id="rId19"/>
    <p:sldId id="320" r:id="rId20"/>
    <p:sldId id="323" r:id="rId21"/>
    <p:sldId id="324" r:id="rId22"/>
    <p:sldId id="308" r:id="rId23"/>
    <p:sldId id="313" r:id="rId24"/>
  </p:sldIdLst>
  <p:sldSz cx="9144000" cy="6858000" type="screen4x3"/>
  <p:notesSz cx="6834188" cy="9979025"/>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35"/>
    <a:srgbClr val="660066"/>
    <a:srgbClr val="990099"/>
    <a:srgbClr val="99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63" d="100"/>
          <a:sy n="63" d="100"/>
        </p:scale>
        <p:origin x="-42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sz="quarter" idx="1"/>
          </p:nvPr>
        </p:nvSpPr>
        <p:spPr bwMode="auto">
          <a:xfrm>
            <a:off x="3873500" y="0"/>
            <a:ext cx="296068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ChangeArrowheads="1"/>
          </p:cNvSpPr>
          <p:nvPr>
            <p:ph type="ftr" sz="quarter" idx="2"/>
          </p:nvPr>
        </p:nvSpPr>
        <p:spPr bwMode="auto">
          <a:xfrm>
            <a:off x="0" y="9480550"/>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1" name="Rectangle 5"/>
          <p:cNvSpPr>
            <a:spLocks noGrp="1" noChangeArrowheads="1"/>
          </p:cNvSpPr>
          <p:nvPr>
            <p:ph type="sldNum" sz="quarter" idx="3"/>
          </p:nvPr>
        </p:nvSpPr>
        <p:spPr bwMode="auto">
          <a:xfrm>
            <a:off x="3873500" y="9480550"/>
            <a:ext cx="296068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975D5CF-C276-48AC-A6D6-DC0E33AEC7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71A3CDAF-3CCC-45A7-819D-7E8165D492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1924FD4-5BB0-4879-8AE4-3D8236ECA4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4E4520A-FADF-4AC3-A34E-BFC03C7A03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FDE3DF4-301E-4148-9396-980C66F0A9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C05015-0993-4A47-B911-6E4FD86CA0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244854A-3674-4CA4-AB18-5CE947E200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1F0F857-D9A1-4681-8BB2-F43EDFBC15A2}"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D91BA25-F8F0-4EFA-902E-E7057FC53E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57EF7E9-4F8E-40BB-A968-B984A68283D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251E7DE-1CE8-49F0-A286-8BF32B4133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2455F31-9567-4BAD-B537-8CA586CC5C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defRPr>
            </a:lvl1pPr>
          </a:lstStyle>
          <a:p>
            <a:pPr>
              <a:defRPr/>
            </a:pPr>
            <a:fld id="{23B02D9C-FD2A-4D5B-A0EF-CBA3F7CDA0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49" r:id="rId2"/>
    <p:sldLayoutId id="2147483950" r:id="rId3"/>
    <p:sldLayoutId id="2147483951" r:id="rId4"/>
    <p:sldLayoutId id="2147483958" r:id="rId5"/>
    <p:sldLayoutId id="2147483959" r:id="rId6"/>
    <p:sldLayoutId id="2147483952" r:id="rId7"/>
    <p:sldLayoutId id="2147483953" r:id="rId8"/>
    <p:sldLayoutId id="2147483954" r:id="rId9"/>
    <p:sldLayoutId id="2147483955" r:id="rId10"/>
    <p:sldLayoutId id="214748395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71500" y="1071546"/>
            <a:ext cx="7858125" cy="5093702"/>
          </a:xfrm>
          <a:prstGeom prst="rect">
            <a:avLst/>
          </a:prstGeom>
          <a:noFill/>
          <a:ln w="9525">
            <a:noFill/>
            <a:miter lim="800000"/>
            <a:headEnd/>
            <a:tailEnd/>
          </a:ln>
        </p:spPr>
        <p:txBody>
          <a:bodyPr wrap="square" bIns="0">
            <a:spAutoFit/>
          </a:bodyPr>
          <a:lstStyle/>
          <a:p>
            <a:pPr algn="ctr"/>
            <a:endParaRPr lang="it-IT" sz="1400" b="1" u="sng" dirty="0">
              <a:latin typeface="Garamond" pitchFamily="18" charset="0"/>
              <a:cs typeface="Times New Roman" charset="0"/>
            </a:endParaRPr>
          </a:p>
          <a:p>
            <a:pPr algn="ctr" eaLnBrk="0" hangingPunct="0"/>
            <a:r>
              <a:rPr lang="it-IT" sz="1200" b="1" u="sng" dirty="0">
                <a:latin typeface="Garamond" pitchFamily="18" charset="0"/>
                <a:cs typeface="Times New Roman" charset="0"/>
              </a:rPr>
              <a:t> </a:t>
            </a:r>
            <a:endParaRPr lang="it-IT" sz="1400" b="1" u="sng" dirty="0">
              <a:latin typeface="Garamond" pitchFamily="18" charset="0"/>
              <a:cs typeface="Times New Roman" charset="0"/>
            </a:endParaRPr>
          </a:p>
          <a:p>
            <a:pPr algn="ctr" eaLnBrk="0" hangingPunct="0"/>
            <a:r>
              <a:rPr lang="en-GB" sz="4400" dirty="0" smtClean="0">
                <a:solidFill>
                  <a:srgbClr val="002060"/>
                </a:solidFill>
                <a:latin typeface="+mn-lt"/>
              </a:rPr>
              <a:t>Language teaching in Malta: finding a balance between </a:t>
            </a:r>
          </a:p>
          <a:p>
            <a:pPr algn="ctr" eaLnBrk="0" hangingPunct="0"/>
            <a:r>
              <a:rPr lang="en-GB" sz="4400" i="1" dirty="0" err="1" smtClean="0">
                <a:solidFill>
                  <a:srgbClr val="002060"/>
                </a:solidFill>
                <a:latin typeface="+mn-lt"/>
              </a:rPr>
              <a:t>il-Malti</a:t>
            </a:r>
            <a:r>
              <a:rPr lang="en-GB" sz="4400" i="1" dirty="0" smtClean="0">
                <a:solidFill>
                  <a:srgbClr val="002060"/>
                </a:solidFill>
                <a:latin typeface="+mn-lt"/>
              </a:rPr>
              <a:t> </a:t>
            </a:r>
            <a:r>
              <a:rPr lang="en-GB" sz="4400" i="1" dirty="0" err="1" smtClean="0">
                <a:solidFill>
                  <a:srgbClr val="002060"/>
                </a:solidFill>
                <a:latin typeface="+mn-lt"/>
              </a:rPr>
              <a:t>lingwa</a:t>
            </a:r>
            <a:r>
              <a:rPr lang="en-GB" sz="4400" i="1" dirty="0" smtClean="0">
                <a:solidFill>
                  <a:srgbClr val="002060"/>
                </a:solidFill>
                <a:latin typeface="+mn-lt"/>
              </a:rPr>
              <a:t> </a:t>
            </a:r>
            <a:r>
              <a:rPr lang="en-GB" sz="4400" i="1" dirty="0" err="1" smtClean="0">
                <a:solidFill>
                  <a:srgbClr val="002060"/>
                </a:solidFill>
                <a:latin typeface="+mn-lt"/>
              </a:rPr>
              <a:t>nazzjonali</a:t>
            </a:r>
            <a:r>
              <a:rPr lang="en-GB" sz="4400" dirty="0" smtClean="0">
                <a:solidFill>
                  <a:srgbClr val="002060"/>
                </a:solidFill>
                <a:latin typeface="+mn-lt"/>
              </a:rPr>
              <a:t> and English</a:t>
            </a:r>
            <a:r>
              <a:rPr lang="it-IT" sz="2800" i="1" dirty="0">
                <a:solidFill>
                  <a:srgbClr val="002060"/>
                </a:solidFill>
                <a:latin typeface="+mj-lt"/>
                <a:ea typeface="Arial Unicode MS" pitchFamily="34" charset="-128"/>
                <a:cs typeface="Arial Unicode MS" pitchFamily="34" charset="-128"/>
              </a:rPr>
              <a:t> </a:t>
            </a:r>
          </a:p>
          <a:p>
            <a:pPr algn="ctr" eaLnBrk="0" hangingPunct="0"/>
            <a:endParaRPr lang="en-US" sz="2800" dirty="0">
              <a:solidFill>
                <a:srgbClr val="9933FF"/>
              </a:solidFill>
              <a:latin typeface="Comic Sans MS" pitchFamily="66" charset="0"/>
              <a:ea typeface="Arial Unicode MS" pitchFamily="34" charset="-128"/>
              <a:cs typeface="Arial Unicode MS" pitchFamily="34" charset="-128"/>
            </a:endParaRPr>
          </a:p>
          <a:p>
            <a:pPr algn="ctr" eaLnBrk="0" hangingPunct="0"/>
            <a:r>
              <a:rPr lang="it-IT" sz="3200" b="1" dirty="0">
                <a:solidFill>
                  <a:srgbClr val="002060"/>
                </a:solidFill>
                <a:latin typeface="+mj-lt"/>
                <a:ea typeface="Arial Unicode MS" pitchFamily="34" charset="-128"/>
                <a:cs typeface="Arial Unicode MS" pitchFamily="34" charset="-128"/>
              </a:rPr>
              <a:t>Sandro Caruana </a:t>
            </a:r>
          </a:p>
          <a:p>
            <a:pPr algn="ctr" eaLnBrk="0" hangingPunct="0"/>
            <a:r>
              <a:rPr lang="it-IT" sz="3200" b="1" dirty="0">
                <a:solidFill>
                  <a:srgbClr val="002060"/>
                </a:solidFill>
                <a:latin typeface="+mj-lt"/>
                <a:ea typeface="Arial Unicode MS" pitchFamily="34" charset="-128"/>
                <a:cs typeface="Arial Unicode MS" pitchFamily="34" charset="-128"/>
              </a:rPr>
              <a:t>(L-Università ta’ Malta)</a:t>
            </a:r>
            <a:endParaRPr lang="en-US" sz="3200" b="1" dirty="0">
              <a:solidFill>
                <a:srgbClr val="002060"/>
              </a:solidFill>
              <a:latin typeface="+mj-lt"/>
              <a:ea typeface="Arial Unicode MS" pitchFamily="34" charset="-128"/>
              <a:cs typeface="Arial Unicode MS" pitchFamily="34" charset="-128"/>
            </a:endParaRPr>
          </a:p>
          <a:p>
            <a:pPr eaLnBrk="0" hangingPunct="0"/>
            <a:r>
              <a:rPr lang="en-GB" sz="1000" b="1" dirty="0">
                <a:solidFill>
                  <a:srgbClr val="002060"/>
                </a:solidFill>
                <a:latin typeface="+mj-lt"/>
                <a:ea typeface="Arial Unicode MS" pitchFamily="34" charset="-128"/>
                <a:cs typeface="Arial Unicode MS" pitchFamily="34" charset="-128"/>
              </a:rPr>
              <a:t> </a:t>
            </a:r>
            <a:endParaRPr lang="en-US" sz="1000" b="1" dirty="0">
              <a:solidFill>
                <a:srgbClr val="002060"/>
              </a:solidFill>
              <a:latin typeface="+mj-lt"/>
              <a:ea typeface="Arial Unicode MS" pitchFamily="34" charset="-128"/>
              <a:cs typeface="Arial Unicode MS" pitchFamily="34" charset="-128"/>
            </a:endParaRPr>
          </a:p>
          <a:p>
            <a:pPr eaLnBrk="0" hangingPunct="0"/>
            <a:endParaRPr lang="en-US"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t-IT" b="1" smtClean="0"/>
              <a:t>Sociolinguistic</a:t>
            </a:r>
            <a:r>
              <a:rPr lang="en-GB" smtClean="0"/>
              <a:t> </a:t>
            </a:r>
            <a:r>
              <a:rPr lang="en-GB" b="1" smtClean="0"/>
              <a:t>issues (2)</a:t>
            </a:r>
            <a:endParaRPr lang="en-GB" smtClean="0"/>
          </a:p>
        </p:txBody>
      </p:sp>
      <p:sp>
        <p:nvSpPr>
          <p:cNvPr id="3" name="Content Placeholder 2"/>
          <p:cNvSpPr>
            <a:spLocks noGrp="1"/>
          </p:cNvSpPr>
          <p:nvPr>
            <p:ph idx="1"/>
          </p:nvPr>
        </p:nvSpPr>
        <p:spPr/>
        <p:txBody>
          <a:bodyPr/>
          <a:lstStyle/>
          <a:p>
            <a:pPr hangingPunct="1">
              <a:buFont typeface="Georgia" pitchFamily="18" charset="0"/>
              <a:buNone/>
            </a:pPr>
            <a:r>
              <a:rPr lang="it-IT" sz="2000" smtClean="0">
                <a:latin typeface="Verdana" pitchFamily="34" charset="0"/>
                <a:ea typeface="Verdana" pitchFamily="34" charset="0"/>
                <a:cs typeface="Verdana" pitchFamily="34" charset="0"/>
              </a:rPr>
              <a:t>3. Sociological considerations:</a:t>
            </a:r>
            <a:endParaRPr lang="en-GB" sz="2000" smtClean="0">
              <a:latin typeface="Verdana" pitchFamily="34" charset="0"/>
              <a:ea typeface="Verdana" pitchFamily="34" charset="0"/>
              <a:cs typeface="Verdana" pitchFamily="34" charset="0"/>
            </a:endParaRPr>
          </a:p>
          <a:p>
            <a:pPr lvl="1" hangingPunct="1"/>
            <a:r>
              <a:rPr lang="it-IT" sz="2000" smtClean="0">
                <a:solidFill>
                  <a:schemeClr val="tx2"/>
                </a:solidFill>
                <a:latin typeface="Verdana" pitchFamily="34" charset="0"/>
                <a:ea typeface="Verdana" pitchFamily="34" charset="0"/>
                <a:cs typeface="Verdana" pitchFamily="34" charset="0"/>
              </a:rPr>
              <a:t>L1 English speakers may be regarded as ‘snobs’ (</a:t>
            </a:r>
            <a:r>
              <a:rPr lang="it-IT" sz="2000" i="1" smtClean="0">
                <a:solidFill>
                  <a:schemeClr val="tx2"/>
                </a:solidFill>
                <a:latin typeface="Verdana" pitchFamily="34" charset="0"/>
                <a:ea typeface="Verdana" pitchFamily="34" charset="0"/>
                <a:cs typeface="Verdana" pitchFamily="34" charset="0"/>
              </a:rPr>
              <a:t>tal-pepè</a:t>
            </a:r>
            <a:r>
              <a:rPr lang="it-IT" sz="2000" smtClean="0">
                <a:solidFill>
                  <a:schemeClr val="tx2"/>
                </a:solidFill>
                <a:latin typeface="Verdana" pitchFamily="34" charset="0"/>
                <a:ea typeface="Verdana" pitchFamily="34" charset="0"/>
                <a:cs typeface="Verdana" pitchFamily="34" charset="0"/>
              </a:rPr>
              <a:t>).</a:t>
            </a:r>
            <a:endParaRPr lang="en-GB" sz="2000" smtClean="0">
              <a:solidFill>
                <a:schemeClr val="tx2"/>
              </a:solidFill>
              <a:latin typeface="Verdana" pitchFamily="34" charset="0"/>
              <a:ea typeface="Verdana" pitchFamily="34" charset="0"/>
              <a:cs typeface="Verdana" pitchFamily="34" charset="0"/>
            </a:endParaRPr>
          </a:p>
          <a:p>
            <a:pPr hangingPunct="1"/>
            <a:endParaRPr lang="it-IT" sz="2000" smtClean="0">
              <a:latin typeface="Verdana" pitchFamily="34" charset="0"/>
              <a:ea typeface="Verdana" pitchFamily="34" charset="0"/>
              <a:cs typeface="Verdana" pitchFamily="34" charset="0"/>
            </a:endParaRPr>
          </a:p>
          <a:p>
            <a:pPr hangingPunct="1"/>
            <a:r>
              <a:rPr lang="it-IT" sz="2000" smtClean="0">
                <a:latin typeface="Verdana" pitchFamily="34" charset="0"/>
                <a:ea typeface="Verdana" pitchFamily="34" charset="0"/>
                <a:cs typeface="Verdana" pitchFamily="34" charset="0"/>
              </a:rPr>
              <a:t>The use of English depends heavily on:</a:t>
            </a:r>
            <a:endParaRPr lang="en-GB" sz="2000" smtClean="0">
              <a:latin typeface="Verdana" pitchFamily="34" charset="0"/>
              <a:ea typeface="Verdana" pitchFamily="34" charset="0"/>
              <a:cs typeface="Verdana" pitchFamily="34" charset="0"/>
            </a:endParaRPr>
          </a:p>
          <a:p>
            <a:pPr lvl="1" hangingPunct="1"/>
            <a:r>
              <a:rPr lang="it-IT" sz="2000" smtClean="0">
                <a:solidFill>
                  <a:schemeClr val="tx2"/>
                </a:solidFill>
                <a:latin typeface="Verdana" pitchFamily="34" charset="0"/>
                <a:ea typeface="Verdana" pitchFamily="34" charset="0"/>
                <a:cs typeface="Verdana" pitchFamily="34" charset="0"/>
              </a:rPr>
              <a:t>the social context (+ formal / + English), including interlocutors and </a:t>
            </a:r>
            <a:r>
              <a:rPr lang="it-IT" sz="2000" i="1" smtClean="0">
                <a:solidFill>
                  <a:schemeClr val="tx2"/>
                </a:solidFill>
                <a:latin typeface="Verdana" pitchFamily="34" charset="0"/>
                <a:ea typeface="Verdana" pitchFamily="34" charset="0"/>
                <a:cs typeface="Verdana" pitchFamily="34" charset="0"/>
              </a:rPr>
              <a:t>social network</a:t>
            </a:r>
            <a:r>
              <a:rPr lang="it-IT" sz="2000" smtClean="0">
                <a:solidFill>
                  <a:schemeClr val="tx2"/>
                </a:solidFill>
                <a:latin typeface="Verdana" pitchFamily="34" charset="0"/>
                <a:ea typeface="Verdana" pitchFamily="34" charset="0"/>
                <a:cs typeface="Verdana" pitchFamily="34" charset="0"/>
              </a:rPr>
              <a:t> (in ‘neutral’ situations one would opt exclusively for Maltese).</a:t>
            </a:r>
            <a:endParaRPr lang="en-GB" sz="2000" smtClean="0">
              <a:solidFill>
                <a:schemeClr val="tx2"/>
              </a:solidFill>
              <a:latin typeface="Verdana" pitchFamily="34" charset="0"/>
              <a:ea typeface="Verdana" pitchFamily="34" charset="0"/>
              <a:cs typeface="Verdana" pitchFamily="34" charset="0"/>
            </a:endParaRPr>
          </a:p>
          <a:p>
            <a:pPr lvl="1" hangingPunct="1"/>
            <a:r>
              <a:rPr lang="it-IT" sz="2000" smtClean="0">
                <a:solidFill>
                  <a:schemeClr val="tx2"/>
                </a:solidFill>
                <a:latin typeface="Verdana" pitchFamily="34" charset="0"/>
                <a:ea typeface="Verdana" pitchFamily="34" charset="0"/>
                <a:cs typeface="Verdana" pitchFamily="34" charset="0"/>
              </a:rPr>
              <a:t>The school one attends / has attended (e.g. private schooling = English; public schooling = Maltese)</a:t>
            </a:r>
            <a:endParaRPr lang="en-GB" sz="2000" smtClean="0">
              <a:solidFill>
                <a:schemeClr val="tx2"/>
              </a:solidFill>
              <a:latin typeface="Verdana" pitchFamily="34" charset="0"/>
              <a:ea typeface="Verdana" pitchFamily="34" charset="0"/>
              <a:cs typeface="Verdana" pitchFamily="34" charset="0"/>
            </a:endParaRPr>
          </a:p>
          <a:p>
            <a:pPr lvl="2" hangingPunct="1"/>
            <a:r>
              <a:rPr lang="it-IT" sz="2000" smtClean="0">
                <a:solidFill>
                  <a:schemeClr val="tx2"/>
                </a:solidFill>
                <a:latin typeface="Verdana" pitchFamily="34" charset="0"/>
                <a:ea typeface="Verdana" pitchFamily="34" charset="0"/>
                <a:cs typeface="Verdana" pitchFamily="34" charset="0"/>
              </a:rPr>
              <a:t>Maltese &amp; English are both vehicular languages in schools,the choice depends on various factors.</a:t>
            </a:r>
            <a:endParaRPr lang="en-GB" sz="2000" smtClean="0">
              <a:solidFill>
                <a:schemeClr val="tx2"/>
              </a:solidFill>
              <a:latin typeface="Verdana" pitchFamily="34" charset="0"/>
              <a:ea typeface="Verdana" pitchFamily="34" charset="0"/>
              <a:cs typeface="Verdana" pitchFamily="34" charset="0"/>
            </a:endParaRPr>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57188" y="1214438"/>
            <a:ext cx="8229600" cy="1066800"/>
          </a:xfrm>
        </p:spPr>
        <p:txBody>
          <a:bodyPr/>
          <a:lstStyle/>
          <a:p>
            <a:r>
              <a:rPr lang="en-GB" smtClean="0"/>
              <a:t>Policies and planning</a:t>
            </a:r>
          </a:p>
        </p:txBody>
      </p:sp>
      <p:sp>
        <p:nvSpPr>
          <p:cNvPr id="17411" name="Content Placeholder 2"/>
          <p:cNvSpPr>
            <a:spLocks noGrp="1"/>
          </p:cNvSpPr>
          <p:nvPr>
            <p:ph idx="1"/>
          </p:nvPr>
        </p:nvSpPr>
        <p:spPr/>
        <p:txBody>
          <a:bodyPr/>
          <a:lstStyle/>
          <a:p>
            <a:endParaRPr lang="en-GB" sz="2000" dirty="0" smtClean="0">
              <a:latin typeface="Verdana" pitchFamily="34" charset="0"/>
              <a:ea typeface="Verdana" pitchFamily="34" charset="0"/>
              <a:cs typeface="Verdana" pitchFamily="34" charset="0"/>
            </a:endParaRPr>
          </a:p>
          <a:p>
            <a:r>
              <a:rPr lang="en-GB" sz="2000" dirty="0" smtClean="0">
                <a:latin typeface="Verdana" pitchFamily="34" charset="0"/>
                <a:ea typeface="Verdana" pitchFamily="34" charset="0"/>
                <a:cs typeface="Verdana" pitchFamily="34" charset="0"/>
              </a:rPr>
              <a:t>Within this context of dynamic language change what happens at official, institutional level?:</a:t>
            </a:r>
          </a:p>
          <a:p>
            <a:pPr algn="just"/>
            <a:endParaRPr lang="en-GB" sz="2000" b="1" dirty="0" smtClean="0">
              <a:solidFill>
                <a:schemeClr val="tx2"/>
              </a:solidFill>
              <a:latin typeface="Verdana" pitchFamily="34" charset="0"/>
              <a:ea typeface="Verdana" pitchFamily="34" charset="0"/>
              <a:cs typeface="Verdana" pitchFamily="34" charset="0"/>
            </a:endParaRPr>
          </a:p>
          <a:p>
            <a:pPr lvl="1" algn="just"/>
            <a:r>
              <a:rPr lang="en-GB" sz="1800" b="1" dirty="0" smtClean="0">
                <a:solidFill>
                  <a:schemeClr val="tx2"/>
                </a:solidFill>
                <a:latin typeface="Verdana" pitchFamily="34" charset="0"/>
                <a:ea typeface="Verdana" pitchFamily="34" charset="0"/>
                <a:cs typeface="Verdana" pitchFamily="34" charset="0"/>
              </a:rPr>
              <a:t>There is the official legislation (including policies implemented in educational institutions) which determines and regulates the use of the two languages in Malta.</a:t>
            </a:r>
          </a:p>
          <a:p>
            <a:pPr lvl="1" algn="just"/>
            <a:r>
              <a:rPr lang="en-GB" sz="1800" b="1" dirty="0" smtClean="0">
                <a:solidFill>
                  <a:schemeClr val="tx2"/>
                </a:solidFill>
                <a:latin typeface="Verdana" pitchFamily="34" charset="0"/>
                <a:ea typeface="Verdana" pitchFamily="34" charset="0"/>
                <a:cs typeface="Verdana" pitchFamily="34" charset="0"/>
              </a:rPr>
              <a:t>There are a number of official organisations (</a:t>
            </a:r>
            <a:r>
              <a:rPr lang="en-GB" sz="1800" b="1" i="1" dirty="0" err="1" smtClean="0">
                <a:solidFill>
                  <a:schemeClr val="tx2"/>
                </a:solidFill>
                <a:latin typeface="Verdana" pitchFamily="34" charset="0"/>
                <a:ea typeface="Verdana" pitchFamily="34" charset="0"/>
                <a:cs typeface="Verdana" pitchFamily="34" charset="0"/>
              </a:rPr>
              <a:t>Akkademja</a:t>
            </a:r>
            <a:r>
              <a:rPr lang="en-GB" sz="1800" b="1" i="1" dirty="0" smtClean="0">
                <a:solidFill>
                  <a:schemeClr val="tx2"/>
                </a:solidFill>
                <a:latin typeface="Verdana" pitchFamily="34" charset="0"/>
                <a:ea typeface="Verdana" pitchFamily="34" charset="0"/>
                <a:cs typeface="Verdana" pitchFamily="34" charset="0"/>
              </a:rPr>
              <a:t> </a:t>
            </a:r>
            <a:r>
              <a:rPr lang="en-GB" sz="1800" b="1" i="1" dirty="0" err="1" smtClean="0">
                <a:solidFill>
                  <a:schemeClr val="tx2"/>
                </a:solidFill>
                <a:latin typeface="Verdana" pitchFamily="34" charset="0"/>
                <a:ea typeface="Verdana" pitchFamily="34" charset="0"/>
                <a:cs typeface="Verdana" pitchFamily="34" charset="0"/>
              </a:rPr>
              <a:t>tal-Malti</a:t>
            </a:r>
            <a:r>
              <a:rPr lang="en-GB" sz="1800" b="1" i="1" dirty="0" smtClean="0">
                <a:solidFill>
                  <a:schemeClr val="tx2"/>
                </a:solidFill>
                <a:latin typeface="Verdana" pitchFamily="34" charset="0"/>
                <a:ea typeface="Verdana" pitchFamily="34" charset="0"/>
                <a:cs typeface="Verdana" pitchFamily="34" charset="0"/>
              </a:rPr>
              <a:t>, </a:t>
            </a:r>
            <a:r>
              <a:rPr lang="en-GB" sz="1800" b="1" i="1" dirty="0" err="1" smtClean="0">
                <a:solidFill>
                  <a:schemeClr val="tx2"/>
                </a:solidFill>
                <a:latin typeface="Verdana" pitchFamily="34" charset="0"/>
                <a:ea typeface="Verdana" pitchFamily="34" charset="0"/>
                <a:cs typeface="Verdana" pitchFamily="34" charset="0"/>
              </a:rPr>
              <a:t>Kunsill</a:t>
            </a:r>
            <a:r>
              <a:rPr lang="en-GB" sz="1800" b="1" i="1" dirty="0" smtClean="0">
                <a:solidFill>
                  <a:schemeClr val="tx2"/>
                </a:solidFill>
                <a:latin typeface="Verdana" pitchFamily="34" charset="0"/>
                <a:ea typeface="Verdana" pitchFamily="34" charset="0"/>
                <a:cs typeface="Verdana" pitchFamily="34" charset="0"/>
              </a:rPr>
              <a:t> </a:t>
            </a:r>
            <a:r>
              <a:rPr lang="en-GB" sz="1800" b="1" i="1" dirty="0" err="1" smtClean="0">
                <a:solidFill>
                  <a:schemeClr val="tx2"/>
                </a:solidFill>
                <a:latin typeface="Verdana" pitchFamily="34" charset="0"/>
                <a:ea typeface="Verdana" pitchFamily="34" charset="0"/>
                <a:cs typeface="Verdana" pitchFamily="34" charset="0"/>
              </a:rPr>
              <a:t>Nazzjonali</a:t>
            </a:r>
            <a:r>
              <a:rPr lang="en-GB" sz="1800" b="1" i="1" dirty="0" smtClean="0">
                <a:solidFill>
                  <a:schemeClr val="tx2"/>
                </a:solidFill>
                <a:latin typeface="Verdana" pitchFamily="34" charset="0"/>
                <a:ea typeface="Verdana" pitchFamily="34" charset="0"/>
                <a:cs typeface="Verdana" pitchFamily="34" charset="0"/>
              </a:rPr>
              <a:t> </a:t>
            </a:r>
            <a:r>
              <a:rPr lang="en-GB" sz="1800" b="1" i="1" dirty="0" err="1" smtClean="0">
                <a:solidFill>
                  <a:schemeClr val="tx2"/>
                </a:solidFill>
                <a:latin typeface="Verdana" pitchFamily="34" charset="0"/>
                <a:ea typeface="Verdana" pitchFamily="34" charset="0"/>
                <a:cs typeface="Verdana" pitchFamily="34" charset="0"/>
              </a:rPr>
              <a:t>tal-Ilsien</a:t>
            </a:r>
            <a:r>
              <a:rPr lang="en-GB" sz="1800" b="1" i="1" dirty="0" smtClean="0">
                <a:solidFill>
                  <a:schemeClr val="tx2"/>
                </a:solidFill>
                <a:latin typeface="Verdana" pitchFamily="34" charset="0"/>
                <a:ea typeface="Verdana" pitchFamily="34" charset="0"/>
                <a:cs typeface="Verdana" pitchFamily="34" charset="0"/>
              </a:rPr>
              <a:t> </a:t>
            </a:r>
            <a:r>
              <a:rPr lang="en-GB" sz="1800" b="1" i="1" dirty="0" err="1" smtClean="0">
                <a:solidFill>
                  <a:schemeClr val="tx2"/>
                </a:solidFill>
                <a:latin typeface="Verdana" pitchFamily="34" charset="0"/>
                <a:ea typeface="Verdana" pitchFamily="34" charset="0"/>
                <a:cs typeface="Verdana" pitchFamily="34" charset="0"/>
              </a:rPr>
              <a:t>Malti</a:t>
            </a:r>
            <a:r>
              <a:rPr lang="en-GB" sz="1800" b="1" i="1" dirty="0" smtClean="0">
                <a:solidFill>
                  <a:schemeClr val="tx2"/>
                </a:solidFill>
                <a:latin typeface="Verdana" pitchFamily="34" charset="0"/>
                <a:ea typeface="Verdana" pitchFamily="34" charset="0"/>
                <a:cs typeface="Verdana" pitchFamily="34" charset="0"/>
              </a:rPr>
              <a:t> </a:t>
            </a:r>
            <a:r>
              <a:rPr lang="en-GB" sz="1800" b="1" dirty="0" smtClean="0">
                <a:solidFill>
                  <a:schemeClr val="tx2"/>
                </a:solidFill>
                <a:latin typeface="Verdana" pitchFamily="34" charset="0"/>
                <a:ea typeface="Verdana" pitchFamily="34" charset="0"/>
                <a:cs typeface="Verdana" pitchFamily="34" charset="0"/>
              </a:rPr>
              <a:t>etc.) whose role is mainly to regulate and safeguard the Maltese language.</a:t>
            </a:r>
          </a:p>
          <a:p>
            <a:pPr lvl="1" algn="just"/>
            <a:r>
              <a:rPr lang="en-GB" sz="1800" b="1" dirty="0" smtClean="0">
                <a:solidFill>
                  <a:schemeClr val="tx2"/>
                </a:solidFill>
                <a:latin typeface="Verdana" pitchFamily="34" charset="0"/>
                <a:ea typeface="Verdana" pitchFamily="34" charset="0"/>
                <a:cs typeface="Verdana" pitchFamily="34" charset="0"/>
              </a:rPr>
              <a:t>But.... there is no clear policy regarding the inclusion of children with migrant backgrounds in Maltese schools.</a:t>
            </a:r>
          </a:p>
          <a:p>
            <a:pPr lvl="1" algn="just">
              <a:buFont typeface="Georgia" pitchFamily="18" charset="0"/>
              <a:buNone/>
            </a:pPr>
            <a:r>
              <a:rPr lang="en-GB" sz="1800" b="1" dirty="0" smtClean="0">
                <a:solidFill>
                  <a:schemeClr val="tx2"/>
                </a:solidFill>
                <a:latin typeface="Verdana" pitchFamily="34" charset="0"/>
                <a:ea typeface="Verdana" pitchFamily="34" charset="0"/>
                <a:cs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42938"/>
            <a:ext cx="8229600" cy="642937"/>
          </a:xfrm>
        </p:spPr>
        <p:txBody>
          <a:bodyPr/>
          <a:lstStyle/>
          <a:p>
            <a:r>
              <a:rPr lang="en-GB" smtClean="0"/>
              <a:t>The National Minimum Curriculum</a:t>
            </a:r>
          </a:p>
        </p:txBody>
      </p:sp>
      <p:sp>
        <p:nvSpPr>
          <p:cNvPr id="20483" name="Content Placeholder 2"/>
          <p:cNvSpPr>
            <a:spLocks noGrp="1"/>
          </p:cNvSpPr>
          <p:nvPr>
            <p:ph idx="1"/>
          </p:nvPr>
        </p:nvSpPr>
        <p:spPr>
          <a:xfrm>
            <a:off x="457200" y="1357313"/>
            <a:ext cx="8229600" cy="5216525"/>
          </a:xfrm>
        </p:spPr>
        <p:txBody>
          <a:bodyPr/>
          <a:lstStyle/>
          <a:p>
            <a:pPr algn="just"/>
            <a:r>
              <a:rPr lang="en-GB" sz="2000" i="1" smtClean="0"/>
              <a:t>The National Minimum Curriculum considers bilingualism as the basis of the educational system.... equal importance should be given to the teaching of the first and second languages at all levels.</a:t>
            </a:r>
          </a:p>
          <a:p>
            <a:pPr algn="just"/>
            <a:r>
              <a:rPr lang="en-GB" sz="2000" smtClean="0"/>
              <a:t>Primary Level (age 5-11) The National Minimum Curriculum encourages teachers at this level to use English when teaching English, Mathematics, Science and Technology. In classroom situations when teaching these subjects in English poses difficulties, code switching can be used as a means of communication.</a:t>
            </a:r>
          </a:p>
          <a:p>
            <a:pPr algn="just"/>
            <a:r>
              <a:rPr lang="en-GB" sz="2000" smtClean="0"/>
              <a:t>Secondary Level (age 12-16) This document recommends that:</a:t>
            </a:r>
          </a:p>
          <a:p>
            <a:pPr algn="just">
              <a:buFont typeface="Georgia" pitchFamily="18" charset="0"/>
              <a:buNone/>
            </a:pPr>
            <a:r>
              <a:rPr lang="en-GB" sz="2000" smtClean="0"/>
              <a:t>- teachers of Maltese, Social Studies, History, Religion and PSD teach these subjects in Maltese;</a:t>
            </a:r>
          </a:p>
          <a:p>
            <a:pPr algn="just">
              <a:buFont typeface="Georgia" pitchFamily="18" charset="0"/>
              <a:buNone/>
            </a:pPr>
            <a:r>
              <a:rPr lang="en-GB" sz="2000" smtClean="0"/>
              <a:t>- teachers of foreign languages teach in the language in question; and</a:t>
            </a:r>
          </a:p>
          <a:p>
            <a:pPr algn="just">
              <a:buFont typeface="Georgia" pitchFamily="18" charset="0"/>
              <a:buNone/>
            </a:pPr>
            <a:r>
              <a:rPr lang="en-GB" sz="2000" smtClean="0"/>
              <a:t>- teachers of the remaining subjects teach in English.</a:t>
            </a:r>
          </a:p>
          <a:p>
            <a:pPr algn="just">
              <a:buFont typeface="Georgia" pitchFamily="18" charset="0"/>
              <a:buNone/>
            </a:pPr>
            <a:r>
              <a:rPr lang="en-GB" sz="2000" smtClean="0"/>
              <a:t>Only in those cases where this poses great pedagogical problems, does the National Minimum Curriculum accept code switching as a means of communication</a:t>
            </a:r>
          </a:p>
          <a:p>
            <a:pPr algn="just"/>
            <a:endParaRPr lang="en-GB"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14375"/>
            <a:ext cx="8229600" cy="1000125"/>
          </a:xfrm>
        </p:spPr>
        <p:txBody>
          <a:bodyPr/>
          <a:lstStyle/>
          <a:p>
            <a:r>
              <a:rPr lang="en-GB" smtClean="0"/>
              <a:t>... language contact in the classroom (1)</a:t>
            </a:r>
          </a:p>
        </p:txBody>
      </p:sp>
      <p:sp>
        <p:nvSpPr>
          <p:cNvPr id="21507" name="Content Placeholder 2"/>
          <p:cNvSpPr>
            <a:spLocks noGrp="1"/>
          </p:cNvSpPr>
          <p:nvPr>
            <p:ph idx="1"/>
          </p:nvPr>
        </p:nvSpPr>
        <p:spPr>
          <a:xfrm>
            <a:off x="457200" y="1785938"/>
            <a:ext cx="8229600" cy="5072062"/>
          </a:xfrm>
        </p:spPr>
        <p:txBody>
          <a:bodyPr/>
          <a:lstStyle/>
          <a:p>
            <a:pPr>
              <a:buFont typeface="Georgia" pitchFamily="18" charset="0"/>
              <a:buNone/>
            </a:pPr>
            <a:r>
              <a:rPr lang="en-GB" sz="2000" b="1" smtClean="0"/>
              <a:t>Mathematics lesson (T=teacher; S=student)</a:t>
            </a:r>
          </a:p>
          <a:p>
            <a:pPr>
              <a:buFont typeface="Georgia" pitchFamily="18" charset="0"/>
              <a:buNone/>
            </a:pPr>
            <a:r>
              <a:rPr lang="en-GB" sz="1900" smtClean="0"/>
              <a:t>S: ma jnaqqsulekx marki</a:t>
            </a:r>
          </a:p>
          <a:p>
            <a:pPr>
              <a:buFont typeface="Georgia" pitchFamily="18" charset="0"/>
              <a:buNone/>
            </a:pPr>
            <a:r>
              <a:rPr lang="en-GB" sz="1900" smtClean="0"/>
              <a:t>T: </a:t>
            </a:r>
            <a:r>
              <a:rPr lang="en-GB" sz="1900" smtClean="0">
                <a:solidFill>
                  <a:srgbClr val="FF0000"/>
                </a:solidFill>
              </a:rPr>
              <a:t>no no no you won’t lose marks</a:t>
            </a:r>
            <a:r>
              <a:rPr lang="en-GB" sz="1900" smtClean="0"/>
              <a:t>...imma </a:t>
            </a:r>
            <a:r>
              <a:rPr lang="en-GB" sz="1900" smtClean="0">
                <a:solidFill>
                  <a:srgbClr val="FF0000"/>
                </a:solidFill>
              </a:rPr>
              <a:t>if possible</a:t>
            </a:r>
            <a:r>
              <a:rPr lang="en-GB" sz="1900" smtClean="0"/>
              <a:t>... </a:t>
            </a:r>
            <a:r>
              <a:rPr lang="en-GB" sz="1900" smtClean="0">
                <a:solidFill>
                  <a:srgbClr val="FF0000"/>
                </a:solidFill>
              </a:rPr>
              <a:t>to show you know what you are really doing</a:t>
            </a:r>
            <a:r>
              <a:rPr lang="en-GB" sz="1900" smtClean="0"/>
              <a:t>...nippruvaw inni</a:t>
            </a:r>
            <a:r>
              <a:rPr lang="en-GB" sz="1900" smtClean="0">
                <a:cs typeface="Times New Roman" charset="0"/>
              </a:rPr>
              <a:t>żżlu it-</a:t>
            </a:r>
            <a:r>
              <a:rPr lang="en-GB" sz="1900" smtClean="0">
                <a:solidFill>
                  <a:srgbClr val="FF0000"/>
                </a:solidFill>
                <a:cs typeface="Times New Roman" charset="0"/>
              </a:rPr>
              <a:t>two</a:t>
            </a:r>
            <a:r>
              <a:rPr lang="en-GB" sz="1900" smtClean="0">
                <a:cs typeface="Times New Roman" charset="0"/>
              </a:rPr>
              <a:t> mal-ewwel...</a:t>
            </a:r>
            <a:r>
              <a:rPr lang="en-GB" sz="1900" smtClean="0">
                <a:solidFill>
                  <a:srgbClr val="FF0000"/>
                </a:solidFill>
                <a:cs typeface="Times New Roman" charset="0"/>
              </a:rPr>
              <a:t>immediately</a:t>
            </a:r>
            <a:r>
              <a:rPr lang="en-GB" sz="1900" smtClean="0">
                <a:cs typeface="Times New Roman" charset="0"/>
              </a:rPr>
              <a:t> mal-ewwel </a:t>
            </a:r>
            <a:r>
              <a:rPr lang="en-GB" sz="1900" smtClean="0"/>
              <a:t>inni</a:t>
            </a:r>
            <a:r>
              <a:rPr lang="en-GB" sz="1900" smtClean="0">
                <a:cs typeface="Times New Roman" charset="0"/>
              </a:rPr>
              <a:t>żżluha t-</a:t>
            </a:r>
            <a:r>
              <a:rPr lang="en-GB" sz="1900" smtClean="0">
                <a:solidFill>
                  <a:srgbClr val="FF0000"/>
                </a:solidFill>
                <a:cs typeface="Times New Roman" charset="0"/>
              </a:rPr>
              <a:t>two</a:t>
            </a:r>
            <a:r>
              <a:rPr lang="en-GB" sz="1900" smtClean="0">
                <a:cs typeface="Times New Roman" charset="0"/>
              </a:rPr>
              <a:t>...kif qed nagħmel il-</a:t>
            </a:r>
            <a:r>
              <a:rPr lang="en-GB" sz="1900" smtClean="0">
                <a:solidFill>
                  <a:srgbClr val="FF0000"/>
                </a:solidFill>
                <a:cs typeface="Times New Roman" charset="0"/>
              </a:rPr>
              <a:t>formula</a:t>
            </a:r>
            <a:r>
              <a:rPr lang="en-GB" sz="1900" smtClean="0">
                <a:cs typeface="Times New Roman" charset="0"/>
              </a:rPr>
              <a:t> </a:t>
            </a:r>
            <a:r>
              <a:rPr lang="en-GB" sz="1900" smtClean="0"/>
              <a:t>inni</a:t>
            </a:r>
            <a:r>
              <a:rPr lang="en-GB" sz="1900" smtClean="0">
                <a:cs typeface="Times New Roman" charset="0"/>
              </a:rPr>
              <a:t>żżlilha anzi mal-</a:t>
            </a:r>
            <a:r>
              <a:rPr lang="en-GB" sz="1900" smtClean="0">
                <a:solidFill>
                  <a:srgbClr val="FF0000"/>
                </a:solidFill>
                <a:cs typeface="Times New Roman" charset="0"/>
              </a:rPr>
              <a:t>formula</a:t>
            </a:r>
            <a:r>
              <a:rPr lang="en-GB" sz="1900" smtClean="0">
                <a:cs typeface="Times New Roman" charset="0"/>
              </a:rPr>
              <a:t> għax għalhekk qed nagħmel </a:t>
            </a:r>
            <a:r>
              <a:rPr lang="en-GB" sz="1900" smtClean="0">
                <a:solidFill>
                  <a:srgbClr val="FF0000"/>
                </a:solidFill>
                <a:cs typeface="Times New Roman" charset="0"/>
              </a:rPr>
              <a:t>semicircle</a:t>
            </a:r>
            <a:r>
              <a:rPr lang="en-GB" sz="1900" smtClean="0">
                <a:cs typeface="Times New Roman" charset="0"/>
              </a:rPr>
              <a:t>...biex jiena hawnhekk </a:t>
            </a:r>
            <a:r>
              <a:rPr lang="en-GB" sz="1900" smtClean="0"/>
              <a:t>inni</a:t>
            </a:r>
            <a:r>
              <a:rPr lang="en-GB" sz="1900" smtClean="0">
                <a:cs typeface="Times New Roman" charset="0"/>
              </a:rPr>
              <a:t>żżel it-</a:t>
            </a:r>
            <a:r>
              <a:rPr lang="en-GB" sz="1900" smtClean="0">
                <a:solidFill>
                  <a:srgbClr val="FF0000"/>
                </a:solidFill>
                <a:cs typeface="Times New Roman" charset="0"/>
              </a:rPr>
              <a:t>two</a:t>
            </a:r>
            <a:r>
              <a:rPr lang="en-GB" sz="1900" smtClean="0">
                <a:cs typeface="Times New Roman" charset="0"/>
              </a:rPr>
              <a:t> mal-ewwel ...orrajt ...</a:t>
            </a:r>
            <a:r>
              <a:rPr lang="en-GB" sz="1900" smtClean="0">
                <a:solidFill>
                  <a:srgbClr val="FF0000"/>
                </a:solidFill>
                <a:cs typeface="Times New Roman" charset="0"/>
              </a:rPr>
              <a:t>yes</a:t>
            </a:r>
          </a:p>
          <a:p>
            <a:pPr>
              <a:buFont typeface="Georgia" pitchFamily="18" charset="0"/>
              <a:buNone/>
            </a:pPr>
            <a:endParaRPr lang="en-GB" sz="1900" smtClean="0">
              <a:solidFill>
                <a:srgbClr val="FF0000"/>
              </a:solidFill>
              <a:latin typeface="Times New Roman" charset="0"/>
              <a:cs typeface="Times New Roman" charset="0"/>
            </a:endParaRPr>
          </a:p>
          <a:p>
            <a:pPr>
              <a:buFont typeface="Georgia" pitchFamily="18" charset="0"/>
              <a:buNone/>
            </a:pPr>
            <a:r>
              <a:rPr lang="en-GB" sz="1900" i="1" smtClean="0">
                <a:latin typeface="Times New Roman" charset="0"/>
                <a:cs typeface="Times New Roman" charset="0"/>
              </a:rPr>
              <a:t>S: they won’t deduct marks from you</a:t>
            </a:r>
          </a:p>
          <a:p>
            <a:pPr>
              <a:buFont typeface="Georgia" pitchFamily="18" charset="0"/>
              <a:buNone/>
            </a:pPr>
            <a:r>
              <a:rPr lang="en-GB" sz="1900" i="1" smtClean="0">
                <a:latin typeface="Times New Roman" charset="0"/>
                <a:cs typeface="Times New Roman" charset="0"/>
              </a:rPr>
              <a:t>T: no, no, no you won’t lose marks... but if possible...to show you know what you’re really doing...we try to write the number two immediately. Immediately, we immediately write down the number two. While I am working the formula I write it down or rather at the same time as the formula because this is why I draw a semicircle, so that I write number two here right away. Alright. Yes.</a:t>
            </a:r>
          </a:p>
          <a:p>
            <a:pPr>
              <a:buFont typeface="Georgia" pitchFamily="18" charset="0"/>
              <a:buNone/>
            </a:pPr>
            <a:r>
              <a:rPr lang="en-GB" sz="1900" i="1" smtClean="0">
                <a:latin typeface="Times New Roman" charset="0"/>
                <a:cs typeface="Times New Roman" charset="0"/>
              </a:rPr>
              <a:t>				</a:t>
            </a:r>
            <a:r>
              <a:rPr lang="en-GB" sz="1900" smtClean="0"/>
              <a:t>(example taken from Camilleri, 1995: 116-117)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42938"/>
            <a:ext cx="8229600" cy="1143000"/>
          </a:xfrm>
        </p:spPr>
        <p:txBody>
          <a:bodyPr/>
          <a:lstStyle/>
          <a:p>
            <a:r>
              <a:rPr lang="en-GB" smtClean="0"/>
              <a:t>... language contact in the classroom (2)</a:t>
            </a:r>
          </a:p>
        </p:txBody>
      </p:sp>
      <p:sp>
        <p:nvSpPr>
          <p:cNvPr id="22531" name="Content Placeholder 2"/>
          <p:cNvSpPr>
            <a:spLocks noGrp="1"/>
          </p:cNvSpPr>
          <p:nvPr>
            <p:ph idx="1"/>
          </p:nvPr>
        </p:nvSpPr>
        <p:spPr>
          <a:xfrm>
            <a:off x="457200" y="1857375"/>
            <a:ext cx="8229600" cy="4716463"/>
          </a:xfrm>
        </p:spPr>
        <p:txBody>
          <a:bodyPr/>
          <a:lstStyle/>
          <a:p>
            <a:pPr>
              <a:buFont typeface="Georgia" pitchFamily="18" charset="0"/>
              <a:buNone/>
            </a:pPr>
            <a:r>
              <a:rPr lang="it-IT" sz="2000" b="1" dirty="0" smtClean="0"/>
              <a:t>Italian lesson (T=teacher; S=student)</a:t>
            </a:r>
          </a:p>
          <a:p>
            <a:pPr>
              <a:buFont typeface="Georgia" pitchFamily="18" charset="0"/>
              <a:buNone/>
            </a:pPr>
            <a:endParaRPr lang="it-IT" sz="2000" dirty="0" smtClean="0"/>
          </a:p>
          <a:p>
            <a:pPr>
              <a:buFont typeface="Georgia" pitchFamily="18" charset="0"/>
              <a:buNone/>
            </a:pPr>
            <a:r>
              <a:rPr lang="it-IT" sz="2400" dirty="0" smtClean="0"/>
              <a:t>T: scomparsa + ? che significa scomparsa ? </a:t>
            </a:r>
            <a:r>
              <a:rPr lang="en-GB" sz="2400" dirty="0" smtClean="0"/>
              <a:t>+ *? </a:t>
            </a:r>
            <a:r>
              <a:rPr lang="en-GB" sz="2400" dirty="0" err="1" smtClean="0"/>
              <a:t>tal-maġiks</a:t>
            </a:r>
            <a:r>
              <a:rPr lang="en-GB" sz="2400" dirty="0" smtClean="0"/>
              <a:t> </a:t>
            </a:r>
            <a:r>
              <a:rPr lang="en-GB" sz="2400" dirty="0" err="1" smtClean="0"/>
              <a:t>hekk</a:t>
            </a:r>
            <a:r>
              <a:rPr lang="en-GB" sz="2400" dirty="0" smtClean="0"/>
              <a:t> ?*</a:t>
            </a:r>
          </a:p>
          <a:p>
            <a:pPr>
              <a:buFont typeface="Georgia" pitchFamily="18" charset="0"/>
              <a:buNone/>
            </a:pPr>
            <a:r>
              <a:rPr lang="en-GB" sz="2400" dirty="0" smtClean="0"/>
              <a:t>S:				*[ sir </a:t>
            </a:r>
            <a:r>
              <a:rPr lang="en-GB" sz="2400" dirty="0" err="1" smtClean="0"/>
              <a:t>sir</a:t>
            </a:r>
            <a:r>
              <a:rPr lang="en-GB" sz="2400" dirty="0" smtClean="0"/>
              <a:t> *</a:t>
            </a:r>
          </a:p>
          <a:p>
            <a:pPr>
              <a:buFont typeface="Georgia" pitchFamily="18" charset="0"/>
              <a:buNone/>
            </a:pPr>
            <a:r>
              <a:rPr lang="it-IT" sz="2400" dirty="0" smtClean="0"/>
              <a:t>T:				[ ? è sparita ] +++ john </a:t>
            </a:r>
            <a:endParaRPr lang="en-GB" sz="2400" dirty="0" smtClean="0"/>
          </a:p>
          <a:p>
            <a:pPr>
              <a:buFont typeface="Georgia" pitchFamily="18" charset="0"/>
              <a:buNone/>
            </a:pPr>
            <a:r>
              <a:rPr lang="it-IT" sz="2400" dirty="0" smtClean="0"/>
              <a:t>S: * sparixxiet *</a:t>
            </a:r>
            <a:endParaRPr lang="en-GB" sz="2400" dirty="0" smtClean="0"/>
          </a:p>
          <a:p>
            <a:pPr>
              <a:buFont typeface="Georgia" pitchFamily="18" charset="0"/>
              <a:buNone/>
            </a:pPr>
            <a:endParaRPr lang="en-GB" dirty="0" smtClean="0"/>
          </a:p>
          <a:p>
            <a:pPr>
              <a:buFont typeface="Georgia" pitchFamily="18" charset="0"/>
              <a:buNone/>
            </a:pPr>
            <a:r>
              <a:rPr lang="en-GB" sz="2000" dirty="0" smtClean="0"/>
              <a:t>T: </a:t>
            </a:r>
            <a:r>
              <a:rPr lang="en-GB" sz="2000" i="1" dirty="0" err="1" smtClean="0"/>
              <a:t>scomparsa</a:t>
            </a:r>
            <a:r>
              <a:rPr lang="en-GB" sz="2000" dirty="0" smtClean="0"/>
              <a:t>, what does </a:t>
            </a:r>
            <a:r>
              <a:rPr lang="en-GB" sz="2000" i="1" dirty="0" err="1" smtClean="0"/>
              <a:t>scomparsa</a:t>
            </a:r>
            <a:r>
              <a:rPr lang="en-GB" sz="2000" dirty="0" smtClean="0"/>
              <a:t> mean, by doing magic, just like that?</a:t>
            </a:r>
          </a:p>
          <a:p>
            <a:pPr>
              <a:buFont typeface="Georgia" pitchFamily="18" charset="0"/>
              <a:buNone/>
            </a:pPr>
            <a:r>
              <a:rPr lang="en-GB" sz="2000" dirty="0" smtClean="0"/>
              <a:t>S: sir, sir </a:t>
            </a:r>
            <a:r>
              <a:rPr lang="en-GB" sz="2000" u="sng" dirty="0" smtClean="0"/>
              <a:t>(tries to get teacher’s attention)</a:t>
            </a:r>
          </a:p>
          <a:p>
            <a:pPr>
              <a:buFont typeface="Georgia" pitchFamily="18" charset="0"/>
              <a:buNone/>
            </a:pPr>
            <a:r>
              <a:rPr lang="en-GB" sz="2000" dirty="0" smtClean="0"/>
              <a:t>T: </a:t>
            </a:r>
            <a:r>
              <a:rPr lang="en-GB" sz="2000" i="1" dirty="0" smtClean="0">
                <a:cs typeface="Times New Roman" charset="0"/>
              </a:rPr>
              <a:t>è </a:t>
            </a:r>
            <a:r>
              <a:rPr lang="en-GB" sz="2000" i="1" dirty="0" err="1" smtClean="0">
                <a:cs typeface="Times New Roman" charset="0"/>
              </a:rPr>
              <a:t>sparita</a:t>
            </a:r>
            <a:r>
              <a:rPr lang="en-GB" sz="2000" i="1" dirty="0" smtClean="0">
                <a:cs typeface="Times New Roman" charset="0"/>
              </a:rPr>
              <a:t>?</a:t>
            </a:r>
            <a:r>
              <a:rPr lang="en-GB" sz="2000" dirty="0" smtClean="0">
                <a:cs typeface="Times New Roman" charset="0"/>
              </a:rPr>
              <a:t>, John</a:t>
            </a:r>
            <a:endParaRPr lang="en-GB" sz="2000" dirty="0" smtClean="0"/>
          </a:p>
          <a:p>
            <a:pPr>
              <a:buFont typeface="Georgia" pitchFamily="18" charset="0"/>
              <a:buNone/>
            </a:pPr>
            <a:r>
              <a:rPr lang="en-GB" sz="2000" dirty="0" smtClean="0"/>
              <a:t>S: she disappeared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066800"/>
          </a:xfrm>
        </p:spPr>
        <p:txBody>
          <a:bodyPr/>
          <a:lstStyle/>
          <a:p>
            <a:r>
              <a:rPr lang="en-GB" sz="3200" dirty="0" smtClean="0"/>
              <a:t>Immigration towards Malta </a:t>
            </a:r>
            <a:r>
              <a:rPr lang="en-GB" sz="2800" dirty="0" smtClean="0"/>
              <a:t>(information from official sources, published in the Times of Malta in 2009-2010)</a:t>
            </a:r>
            <a:endParaRPr lang="en-GB" sz="2800" dirty="0"/>
          </a:p>
        </p:txBody>
      </p:sp>
      <p:sp>
        <p:nvSpPr>
          <p:cNvPr id="3" name="Content Placeholder 2"/>
          <p:cNvSpPr>
            <a:spLocks noGrp="1"/>
          </p:cNvSpPr>
          <p:nvPr>
            <p:ph idx="1"/>
          </p:nvPr>
        </p:nvSpPr>
        <p:spPr>
          <a:xfrm>
            <a:off x="285720" y="1857364"/>
            <a:ext cx="8229600" cy="5000636"/>
          </a:xfrm>
        </p:spPr>
        <p:txBody>
          <a:bodyPr/>
          <a:lstStyle/>
          <a:p>
            <a:r>
              <a:rPr lang="en-GB" sz="2200" dirty="0" smtClean="0"/>
              <a:t>4.4 per cent of Malta's population in 2009 consisted of foreigners according to statistics issued in Brussels by </a:t>
            </a:r>
            <a:r>
              <a:rPr lang="en-GB" sz="2200" dirty="0" err="1" smtClean="0"/>
              <a:t>Eurostat</a:t>
            </a:r>
            <a:r>
              <a:rPr lang="en-GB" sz="2200" dirty="0" smtClean="0"/>
              <a:t>, an increase of 3,100 over 2008.</a:t>
            </a:r>
          </a:p>
          <a:p>
            <a:r>
              <a:rPr lang="en-GB" sz="2200" dirty="0" smtClean="0"/>
              <a:t>According to the figures, in 2009 there were 18,100 foreign residents in Malta: 8,200 coming from other EU member states and 9,900 from non-EU member states.</a:t>
            </a:r>
          </a:p>
          <a:p>
            <a:r>
              <a:rPr lang="en-GB" sz="2200" dirty="0" smtClean="0"/>
              <a:t>Although the number of foreign residents in Malta is high when compared to Malta’s population, (which in 2009 stood at 414,000), it is not as high as the average in the EU. </a:t>
            </a:r>
          </a:p>
          <a:p>
            <a:r>
              <a:rPr lang="en-GB" sz="2200" dirty="0" smtClean="0"/>
              <a:t>The figure of non-EU individuals who currently hold a permit to reside in Malta surpasses by at least 3,000 the total number of African immigrants currently believed to be in Malta.</a:t>
            </a:r>
          </a:p>
          <a:p>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1066800"/>
          </a:xfrm>
        </p:spPr>
        <p:txBody>
          <a:bodyPr/>
          <a:lstStyle/>
          <a:p>
            <a:r>
              <a:rPr lang="en-GB" dirty="0" smtClean="0"/>
              <a:t>Immigration towards Malta</a:t>
            </a:r>
            <a:endParaRPr lang="en-GB" dirty="0"/>
          </a:p>
        </p:txBody>
      </p:sp>
      <p:sp>
        <p:nvSpPr>
          <p:cNvPr id="3" name="Content Placeholder 2"/>
          <p:cNvSpPr>
            <a:spLocks noGrp="1"/>
          </p:cNvSpPr>
          <p:nvPr>
            <p:ph idx="1"/>
          </p:nvPr>
        </p:nvSpPr>
        <p:spPr>
          <a:xfrm>
            <a:off x="357158" y="1928802"/>
            <a:ext cx="8229600" cy="4324350"/>
          </a:xfrm>
        </p:spPr>
        <p:txBody>
          <a:bodyPr/>
          <a:lstStyle/>
          <a:p>
            <a:r>
              <a:rPr lang="en-GB" sz="2400" b="1" dirty="0" smtClean="0"/>
              <a:t>Nationalities of top 10 non-EU residence permit holders in Malta:</a:t>
            </a:r>
          </a:p>
          <a:p>
            <a:pPr>
              <a:buNone/>
            </a:pPr>
            <a:endParaRPr lang="en-GB" sz="2000" dirty="0" smtClean="0"/>
          </a:p>
          <a:p>
            <a:pPr>
              <a:buNone/>
            </a:pPr>
            <a:r>
              <a:rPr lang="en-GB" sz="2000" dirty="0" smtClean="0"/>
              <a:t>Serbia:1,011</a:t>
            </a:r>
          </a:p>
          <a:p>
            <a:pPr>
              <a:buNone/>
            </a:pPr>
            <a:r>
              <a:rPr lang="en-GB" sz="2000" dirty="0" smtClean="0"/>
              <a:t>Russia: 899</a:t>
            </a:r>
          </a:p>
          <a:p>
            <a:pPr>
              <a:buNone/>
            </a:pPr>
            <a:r>
              <a:rPr lang="en-GB" sz="2000" dirty="0" smtClean="0"/>
              <a:t>China: 795</a:t>
            </a:r>
          </a:p>
          <a:p>
            <a:pPr>
              <a:buNone/>
            </a:pPr>
            <a:r>
              <a:rPr lang="en-GB" sz="2000" dirty="0" smtClean="0"/>
              <a:t>Libya: 697</a:t>
            </a:r>
          </a:p>
          <a:p>
            <a:pPr>
              <a:buNone/>
            </a:pPr>
            <a:r>
              <a:rPr lang="en-GB" sz="2000" dirty="0" smtClean="0"/>
              <a:t>India: 463</a:t>
            </a:r>
          </a:p>
          <a:p>
            <a:pPr>
              <a:buNone/>
            </a:pPr>
            <a:r>
              <a:rPr lang="en-GB" sz="2000" dirty="0" smtClean="0"/>
              <a:t>Philippines: 413</a:t>
            </a:r>
          </a:p>
          <a:p>
            <a:pPr>
              <a:buNone/>
            </a:pPr>
            <a:r>
              <a:rPr lang="en-GB" sz="2000" dirty="0" smtClean="0"/>
              <a:t>Ukraine: 409</a:t>
            </a:r>
          </a:p>
          <a:p>
            <a:pPr>
              <a:buNone/>
            </a:pPr>
            <a:r>
              <a:rPr lang="en-GB" sz="2000" dirty="0" smtClean="0"/>
              <a:t>Turkey: 343</a:t>
            </a:r>
          </a:p>
          <a:p>
            <a:pPr>
              <a:buNone/>
            </a:pPr>
            <a:r>
              <a:rPr lang="en-GB" sz="2000" dirty="0" smtClean="0"/>
              <a:t>Bosnia and Herzegovina: 243</a:t>
            </a:r>
          </a:p>
          <a:p>
            <a:pPr>
              <a:buNone/>
            </a:pPr>
            <a:r>
              <a:rPr lang="en-GB" sz="2000" dirty="0" smtClean="0"/>
              <a:t>Korea: 217</a:t>
            </a: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1066800"/>
          </a:xfrm>
        </p:spPr>
        <p:txBody>
          <a:bodyPr/>
          <a:lstStyle/>
          <a:p>
            <a:r>
              <a:rPr lang="en-GB" sz="3200" dirty="0" smtClean="0"/>
              <a:t/>
            </a:r>
            <a:br>
              <a:rPr lang="en-GB" sz="3200" dirty="0" smtClean="0"/>
            </a:br>
            <a:r>
              <a:rPr lang="en-GB" sz="3200" dirty="0" smtClean="0"/>
              <a:t>Foreign students enrolled in Maltese Primary &amp; Secondary schools 2010-11</a:t>
            </a:r>
            <a:br>
              <a:rPr lang="en-GB" sz="3200" dirty="0" smtClean="0"/>
            </a:br>
            <a:r>
              <a:rPr lang="en-GB" sz="3200" dirty="0" smtClean="0"/>
              <a:t/>
            </a:r>
            <a:br>
              <a:rPr lang="en-GB" sz="3200" dirty="0" smtClean="0"/>
            </a:br>
            <a:r>
              <a:rPr lang="en-GB" sz="3200" dirty="0" smtClean="0"/>
              <a:t>Total = 565</a:t>
            </a:r>
            <a:endParaRPr lang="en-GB" sz="3200" dirty="0"/>
          </a:p>
        </p:txBody>
      </p:sp>
      <p:graphicFrame>
        <p:nvGraphicFramePr>
          <p:cNvPr id="4" name="Content Placeholder 3"/>
          <p:cNvGraphicFramePr>
            <a:graphicFrameLocks noGrp="1"/>
          </p:cNvGraphicFramePr>
          <p:nvPr>
            <p:ph idx="1"/>
          </p:nvPr>
        </p:nvGraphicFramePr>
        <p:xfrm>
          <a:off x="857224" y="2857496"/>
          <a:ext cx="6715173" cy="3458210"/>
        </p:xfrm>
        <a:graphic>
          <a:graphicData uri="http://schemas.openxmlformats.org/drawingml/2006/table">
            <a:tbl>
              <a:tblPr firstRow="1" bandRow="1">
                <a:tableStyleId>{5C22544A-7EE6-4342-B048-85BDC9FD1C3A}</a:tableStyleId>
              </a:tblPr>
              <a:tblGrid>
                <a:gridCol w="2100258"/>
                <a:gridCol w="2186023"/>
                <a:gridCol w="2428892"/>
              </a:tblGrid>
              <a:tr h="370840">
                <a:tc>
                  <a:txBody>
                    <a:bodyPr/>
                    <a:lstStyle/>
                    <a:p>
                      <a:pPr algn="l" fontAlgn="b"/>
                      <a:r>
                        <a:rPr lang="en-GB" sz="3200" b="0" i="0" u="none" strike="noStrike" dirty="0" smtClean="0">
                          <a:latin typeface="+mn-lt"/>
                        </a:rPr>
                        <a:t>Nationality</a:t>
                      </a:r>
                      <a:endParaRPr lang="en-GB" sz="3200" b="0" i="0" u="none" strike="noStrike" dirty="0">
                        <a:latin typeface="+mn-lt"/>
                      </a:endParaRPr>
                    </a:p>
                  </a:txBody>
                  <a:tcPr marL="6350" marR="6350" marT="6350" marB="0" anchor="b"/>
                </a:tc>
                <a:tc>
                  <a:txBody>
                    <a:bodyPr/>
                    <a:lstStyle/>
                    <a:p>
                      <a:pPr algn="r" fontAlgn="b"/>
                      <a:r>
                        <a:rPr lang="en-GB" sz="3200" b="0" i="0" u="none" strike="noStrike" dirty="0" smtClean="0">
                          <a:latin typeface="+mn-lt"/>
                        </a:rPr>
                        <a:t>Number</a:t>
                      </a:r>
                      <a:endParaRPr lang="en-GB" sz="3200" b="0" i="0" u="none" strike="noStrike" dirty="0">
                        <a:latin typeface="+mn-lt"/>
                      </a:endParaRPr>
                    </a:p>
                  </a:txBody>
                  <a:tcPr marL="6350" marR="6350" marT="6350" marB="0" anchor="b"/>
                </a:tc>
                <a:tc>
                  <a:txBody>
                    <a:bodyPr/>
                    <a:lstStyle/>
                    <a:p>
                      <a:pPr algn="r" fontAlgn="b"/>
                      <a:r>
                        <a:rPr lang="en-GB" sz="3200" b="0" i="0" u="none" strike="noStrike" dirty="0" smtClean="0">
                          <a:latin typeface="+mn-lt"/>
                        </a:rPr>
                        <a:t>%</a:t>
                      </a:r>
                      <a:endParaRPr lang="en-GB" sz="3200" b="0" i="0" u="none" strike="noStrike" dirty="0">
                        <a:latin typeface="+mn-lt"/>
                      </a:endParaRPr>
                    </a:p>
                  </a:txBody>
                  <a:tcPr marL="6350" marR="6350" marT="6350" marB="0" anchor="b"/>
                </a:tc>
              </a:tr>
              <a:tr h="370840">
                <a:tc>
                  <a:txBody>
                    <a:bodyPr/>
                    <a:lstStyle/>
                    <a:p>
                      <a:pPr algn="l" fontAlgn="b"/>
                      <a:r>
                        <a:rPr lang="en-GB" sz="3200" b="0" i="0" u="none" strike="noStrike" dirty="0" smtClean="0">
                          <a:latin typeface="+mn-lt"/>
                        </a:rPr>
                        <a:t>UK</a:t>
                      </a:r>
                      <a:endParaRPr lang="en-GB" sz="3200" b="0" i="0" u="none" strike="noStrike" dirty="0">
                        <a:latin typeface="+mn-lt"/>
                      </a:endParaRPr>
                    </a:p>
                  </a:txBody>
                  <a:tcPr marL="6350" marR="6350" marT="6350" marB="0" anchor="b"/>
                </a:tc>
                <a:tc>
                  <a:txBody>
                    <a:bodyPr/>
                    <a:lstStyle/>
                    <a:p>
                      <a:pPr algn="r" fontAlgn="b"/>
                      <a:r>
                        <a:rPr lang="en-GB" sz="3200" b="0" i="0" u="none" strike="noStrike" dirty="0" smtClean="0">
                          <a:latin typeface="+mn-lt"/>
                        </a:rPr>
                        <a:t>173</a:t>
                      </a:r>
                      <a:endParaRPr lang="en-GB" sz="3200" b="0" i="0" u="none" strike="noStrike" dirty="0">
                        <a:latin typeface="+mn-lt"/>
                      </a:endParaRPr>
                    </a:p>
                  </a:txBody>
                  <a:tcPr marL="6350" marR="6350" marT="6350" marB="0" anchor="b"/>
                </a:tc>
                <a:tc>
                  <a:txBody>
                    <a:bodyPr/>
                    <a:lstStyle/>
                    <a:p>
                      <a:pPr algn="r" fontAlgn="b"/>
                      <a:r>
                        <a:rPr lang="en-GB" sz="3200" b="0" i="0" u="none" strike="noStrike" dirty="0" smtClean="0">
                          <a:latin typeface="+mn-lt"/>
                        </a:rPr>
                        <a:t>30.6</a:t>
                      </a:r>
                      <a:endParaRPr lang="en-GB" sz="3200" b="0" i="0" u="none" strike="noStrike" dirty="0">
                        <a:latin typeface="+mn-lt"/>
                      </a:endParaRPr>
                    </a:p>
                  </a:txBody>
                  <a:tcPr marL="6350" marR="6350" marT="6350" marB="0" anchor="b"/>
                </a:tc>
              </a:tr>
              <a:tr h="370840">
                <a:tc>
                  <a:txBody>
                    <a:bodyPr/>
                    <a:lstStyle/>
                    <a:p>
                      <a:pPr algn="l" fontAlgn="b"/>
                      <a:r>
                        <a:rPr lang="en-GB" sz="3200" b="0" i="0" u="none" strike="noStrike" dirty="0">
                          <a:latin typeface="+mn-lt"/>
                        </a:rPr>
                        <a:t>Bulgaria</a:t>
                      </a:r>
                    </a:p>
                  </a:txBody>
                  <a:tcPr marL="6350" marR="6350" marT="6350" marB="0" anchor="b"/>
                </a:tc>
                <a:tc>
                  <a:txBody>
                    <a:bodyPr/>
                    <a:lstStyle/>
                    <a:p>
                      <a:pPr algn="r" fontAlgn="b"/>
                      <a:r>
                        <a:rPr lang="en-GB" sz="3200" b="0" i="0" u="none" strike="noStrike">
                          <a:latin typeface="+mn-lt"/>
                        </a:rPr>
                        <a:t>58</a:t>
                      </a:r>
                    </a:p>
                  </a:txBody>
                  <a:tcPr marL="6350" marR="6350" marT="6350" marB="0" anchor="b"/>
                </a:tc>
                <a:tc>
                  <a:txBody>
                    <a:bodyPr/>
                    <a:lstStyle/>
                    <a:p>
                      <a:pPr algn="r" fontAlgn="b"/>
                      <a:r>
                        <a:rPr lang="en-GB" sz="3200" b="0" i="0" u="none" strike="noStrike">
                          <a:latin typeface="+mn-lt"/>
                        </a:rPr>
                        <a:t>10.2</a:t>
                      </a:r>
                    </a:p>
                  </a:txBody>
                  <a:tcPr marL="6350" marR="6350" marT="6350" marB="0" anchor="b"/>
                </a:tc>
              </a:tr>
              <a:tr h="370840">
                <a:tc>
                  <a:txBody>
                    <a:bodyPr/>
                    <a:lstStyle/>
                    <a:p>
                      <a:pPr algn="l" fontAlgn="b"/>
                      <a:r>
                        <a:rPr lang="en-GB" sz="3200" b="0" i="0" u="none" strike="noStrike" dirty="0">
                          <a:latin typeface="+mn-lt"/>
                        </a:rPr>
                        <a:t>Serbia</a:t>
                      </a:r>
                    </a:p>
                  </a:txBody>
                  <a:tcPr marL="6350" marR="6350" marT="6350" marB="0" anchor="b"/>
                </a:tc>
                <a:tc>
                  <a:txBody>
                    <a:bodyPr/>
                    <a:lstStyle/>
                    <a:p>
                      <a:pPr algn="r" fontAlgn="b"/>
                      <a:r>
                        <a:rPr lang="en-GB" sz="3200" b="0" i="0" u="none" strike="noStrike">
                          <a:latin typeface="+mn-lt"/>
                        </a:rPr>
                        <a:t>32</a:t>
                      </a:r>
                    </a:p>
                  </a:txBody>
                  <a:tcPr marL="6350" marR="6350" marT="6350" marB="0" anchor="b"/>
                </a:tc>
                <a:tc>
                  <a:txBody>
                    <a:bodyPr/>
                    <a:lstStyle/>
                    <a:p>
                      <a:pPr algn="r" fontAlgn="b"/>
                      <a:r>
                        <a:rPr lang="en-GB" sz="3200" b="0" i="0" u="none" strike="noStrike">
                          <a:latin typeface="+mn-lt"/>
                        </a:rPr>
                        <a:t>5.6</a:t>
                      </a:r>
                    </a:p>
                  </a:txBody>
                  <a:tcPr marL="6350" marR="6350" marT="6350" marB="0" anchor="b"/>
                </a:tc>
              </a:tr>
              <a:tr h="387678">
                <a:tc>
                  <a:txBody>
                    <a:bodyPr/>
                    <a:lstStyle/>
                    <a:p>
                      <a:pPr algn="l" fontAlgn="b"/>
                      <a:r>
                        <a:rPr lang="en-GB" sz="3200" b="0" i="0" u="none" strike="noStrike" dirty="0">
                          <a:latin typeface="+mn-lt"/>
                        </a:rPr>
                        <a:t>Russia</a:t>
                      </a:r>
                    </a:p>
                  </a:txBody>
                  <a:tcPr marL="6350" marR="6350" marT="6350" marB="0" anchor="b"/>
                </a:tc>
                <a:tc>
                  <a:txBody>
                    <a:bodyPr/>
                    <a:lstStyle/>
                    <a:p>
                      <a:pPr algn="r" fontAlgn="b"/>
                      <a:r>
                        <a:rPr lang="en-GB" sz="3200" b="0" i="0" u="none" strike="noStrike">
                          <a:latin typeface="+mn-lt"/>
                        </a:rPr>
                        <a:t>22</a:t>
                      </a:r>
                    </a:p>
                  </a:txBody>
                  <a:tcPr marL="6350" marR="6350" marT="6350" marB="0" anchor="b"/>
                </a:tc>
                <a:tc>
                  <a:txBody>
                    <a:bodyPr/>
                    <a:lstStyle/>
                    <a:p>
                      <a:pPr algn="r" fontAlgn="b"/>
                      <a:r>
                        <a:rPr lang="en-GB" sz="3200" b="0" i="0" u="none" strike="noStrike">
                          <a:latin typeface="+mn-lt"/>
                        </a:rPr>
                        <a:t>3.9</a:t>
                      </a:r>
                    </a:p>
                  </a:txBody>
                  <a:tcPr marL="6350" marR="6350" marT="6350" marB="0" anchor="b"/>
                </a:tc>
              </a:tr>
              <a:tr h="370840">
                <a:tc>
                  <a:txBody>
                    <a:bodyPr/>
                    <a:lstStyle/>
                    <a:p>
                      <a:pPr algn="l" fontAlgn="b"/>
                      <a:r>
                        <a:rPr lang="en-GB" sz="3200" b="0" i="0" u="none" strike="noStrike" dirty="0">
                          <a:latin typeface="+mn-lt"/>
                        </a:rPr>
                        <a:t>Italy</a:t>
                      </a:r>
                    </a:p>
                  </a:txBody>
                  <a:tcPr marL="6350" marR="6350" marT="6350" marB="0" anchor="b"/>
                </a:tc>
                <a:tc>
                  <a:txBody>
                    <a:bodyPr/>
                    <a:lstStyle/>
                    <a:p>
                      <a:pPr algn="r" fontAlgn="b"/>
                      <a:r>
                        <a:rPr lang="en-GB" sz="3200" b="0" i="0" u="none" strike="noStrike" dirty="0">
                          <a:latin typeface="+mn-lt"/>
                        </a:rPr>
                        <a:t>19</a:t>
                      </a:r>
                    </a:p>
                  </a:txBody>
                  <a:tcPr marL="6350" marR="6350" marT="6350" marB="0" anchor="b"/>
                </a:tc>
                <a:tc>
                  <a:txBody>
                    <a:bodyPr/>
                    <a:lstStyle/>
                    <a:p>
                      <a:pPr algn="r" fontAlgn="b"/>
                      <a:r>
                        <a:rPr lang="en-GB" sz="3200" b="0" i="0" u="none" strike="noStrike">
                          <a:latin typeface="+mn-lt"/>
                        </a:rPr>
                        <a:t>3.4</a:t>
                      </a:r>
                    </a:p>
                  </a:txBody>
                  <a:tcPr marL="6350" marR="6350" marT="6350" marB="0" anchor="b"/>
                </a:tc>
              </a:tr>
              <a:tr h="370840">
                <a:tc>
                  <a:txBody>
                    <a:bodyPr/>
                    <a:lstStyle/>
                    <a:p>
                      <a:pPr algn="l" fontAlgn="b"/>
                      <a:r>
                        <a:rPr lang="en-GB" sz="3200" b="0" i="0" u="none" strike="noStrike" dirty="0">
                          <a:latin typeface="+mn-lt"/>
                        </a:rPr>
                        <a:t>Ukraine </a:t>
                      </a:r>
                    </a:p>
                  </a:txBody>
                  <a:tcPr marL="6350" marR="6350" marT="6350" marB="0" anchor="b"/>
                </a:tc>
                <a:tc>
                  <a:txBody>
                    <a:bodyPr/>
                    <a:lstStyle/>
                    <a:p>
                      <a:pPr algn="r" fontAlgn="b"/>
                      <a:r>
                        <a:rPr lang="en-GB" sz="3200" b="0" i="0" u="none" strike="noStrike" dirty="0">
                          <a:latin typeface="+mn-lt"/>
                        </a:rPr>
                        <a:t>17</a:t>
                      </a:r>
                    </a:p>
                  </a:txBody>
                  <a:tcPr marL="6350" marR="6350" marT="6350" marB="0" anchor="b"/>
                </a:tc>
                <a:tc>
                  <a:txBody>
                    <a:bodyPr/>
                    <a:lstStyle/>
                    <a:p>
                      <a:pPr algn="r" fontAlgn="b"/>
                      <a:r>
                        <a:rPr lang="en-GB" sz="3200" b="0" i="0" u="none" strike="noStrike" dirty="0">
                          <a:latin typeface="+mn-lt"/>
                        </a:rPr>
                        <a:t>3</a:t>
                      </a:r>
                    </a:p>
                  </a:txBody>
                  <a:tcPr marL="6350" marR="6350" marT="6350" marB="0" anchor="b"/>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problems these students face:</a:t>
            </a:r>
            <a:endParaRPr lang="en-GB" dirty="0"/>
          </a:p>
        </p:txBody>
      </p:sp>
      <p:sp>
        <p:nvSpPr>
          <p:cNvPr id="3" name="Content Placeholder 2"/>
          <p:cNvSpPr>
            <a:spLocks noGrp="1"/>
          </p:cNvSpPr>
          <p:nvPr>
            <p:ph idx="1"/>
          </p:nvPr>
        </p:nvSpPr>
        <p:spPr>
          <a:xfrm>
            <a:off x="457200" y="2143116"/>
            <a:ext cx="8229600" cy="4430722"/>
          </a:xfrm>
        </p:spPr>
        <p:txBody>
          <a:bodyPr/>
          <a:lstStyle/>
          <a:p>
            <a:r>
              <a:rPr lang="en-GB" sz="2200" dirty="0" smtClean="0"/>
              <a:t>There is a major distinction between those foreigners in our school who know English and those who do not.</a:t>
            </a:r>
          </a:p>
          <a:p>
            <a:r>
              <a:rPr lang="en-GB" sz="2200" dirty="0" smtClean="0"/>
              <a:t>The few who do not know English are immediately singled out as ‘different’. Needless to say, this has repercussions on them, both socially and in their studies. </a:t>
            </a:r>
          </a:p>
          <a:p>
            <a:r>
              <a:rPr lang="en-GB" sz="2200" dirty="0" smtClean="0"/>
              <a:t>They come face to face with an intricate linguistic situation with Maltese and English used in very different domains. These are clear-cut for locals, but not so evident to foreigners.</a:t>
            </a:r>
          </a:p>
          <a:p>
            <a:r>
              <a:rPr lang="en-GB" sz="2200" dirty="0" smtClean="0"/>
              <a:t>There is no specific policy regarding their integration in schools so for those who know neither Maltese nor English (at least during the initial months of their stay) it is a very much a case of ‘learning to adapt’.</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solutions? (1)</a:t>
            </a:r>
            <a:endParaRPr lang="en-GB" dirty="0"/>
          </a:p>
        </p:txBody>
      </p:sp>
      <p:sp>
        <p:nvSpPr>
          <p:cNvPr id="3" name="Content Placeholder 2"/>
          <p:cNvSpPr>
            <a:spLocks noGrp="1"/>
          </p:cNvSpPr>
          <p:nvPr>
            <p:ph idx="1"/>
          </p:nvPr>
        </p:nvSpPr>
        <p:spPr/>
        <p:txBody>
          <a:bodyPr/>
          <a:lstStyle/>
          <a:p>
            <a:r>
              <a:rPr lang="en-GB" sz="2200" dirty="0" smtClean="0"/>
              <a:t>Most initiatives are largely based on individual schools’ and teachers’ good will. Many of these are extremely laudable and do yield positive results.</a:t>
            </a:r>
          </a:p>
          <a:p>
            <a:r>
              <a:rPr lang="en-GB" sz="2200" dirty="0" smtClean="0"/>
              <a:t>The main advantage is constituted by the fact that individual attention can be given to these children.</a:t>
            </a:r>
          </a:p>
          <a:p>
            <a:r>
              <a:rPr lang="en-GB" sz="2200" dirty="0" smtClean="0"/>
              <a:t>Preliminary research, however, does show that there are major differences in students who join the schooling system at Primary level </a:t>
            </a:r>
            <a:r>
              <a:rPr lang="en-GB" sz="2200" i="1" dirty="0" smtClean="0">
                <a:solidFill>
                  <a:srgbClr val="007635"/>
                </a:solidFill>
              </a:rPr>
              <a:t>("I still play with children, even if I don't understand what they're saying," eight-year-old Thomas</a:t>
            </a:r>
            <a:r>
              <a:rPr lang="en-GB" sz="2200" dirty="0" smtClean="0"/>
              <a:t>) and others who join at Secondary level ...in the latter case there have been cases of unruly students and their misbehaviour is clearly related to their frustration in not being able to communicate.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0" y="571500"/>
            <a:ext cx="7620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the solutions (2)</a:t>
            </a:r>
            <a:endParaRPr lang="en-GB" dirty="0"/>
          </a:p>
        </p:txBody>
      </p:sp>
      <p:sp>
        <p:nvSpPr>
          <p:cNvPr id="3" name="Content Placeholder 2"/>
          <p:cNvSpPr>
            <a:spLocks noGrp="1"/>
          </p:cNvSpPr>
          <p:nvPr>
            <p:ph idx="1"/>
          </p:nvPr>
        </p:nvSpPr>
        <p:spPr>
          <a:xfrm>
            <a:off x="428596" y="2071678"/>
            <a:ext cx="8229600" cy="4324350"/>
          </a:xfrm>
        </p:spPr>
        <p:txBody>
          <a:bodyPr/>
          <a:lstStyle/>
          <a:p>
            <a:r>
              <a:rPr lang="en-GB" sz="2400" dirty="0" smtClean="0"/>
              <a:t>Generally priority is given to helping them obtain a level of proficiency in English. However, they are also introduced to Maltese as this is extremely important to help them feel integrated locally.</a:t>
            </a:r>
          </a:p>
          <a:p>
            <a:r>
              <a:rPr lang="en-GB" sz="2400" dirty="0" smtClean="0"/>
              <a:t>There are some materials which are used in order to teach Maltese to these foreign students.</a:t>
            </a:r>
          </a:p>
          <a:p>
            <a:r>
              <a:rPr lang="en-GB" sz="2400" dirty="0" smtClean="0"/>
              <a:t>Materials used in order to teach English are not locally produced.</a:t>
            </a:r>
          </a:p>
          <a:p>
            <a:r>
              <a:rPr lang="en-GB" sz="2400" dirty="0" smtClean="0"/>
              <a:t>Undoubtedly this is a new situation which Malta is still coming to grasps with and which warrants immediate  measures, especially in view of the increase of foreign students in our schools over the recent years.</a:t>
            </a:r>
          </a:p>
          <a:p>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ic from Senduq.jpg"/>
          <p:cNvPicPr>
            <a:picLocks noGrp="1" noChangeAspect="1"/>
          </p:cNvPicPr>
          <p:nvPr>
            <p:ph idx="1"/>
          </p:nvPr>
        </p:nvPicPr>
        <p:blipFill>
          <a:blip r:embed="rId2"/>
          <a:stretch>
            <a:fillRect/>
          </a:stretch>
        </p:blipFill>
        <p:spPr>
          <a:xfrm>
            <a:off x="0" y="142852"/>
            <a:ext cx="9001156" cy="671514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smtClean="0"/>
              <a:t>Conclusions</a:t>
            </a:r>
          </a:p>
        </p:txBody>
      </p:sp>
      <p:sp>
        <p:nvSpPr>
          <p:cNvPr id="28675" name="Content Placeholder 2"/>
          <p:cNvSpPr>
            <a:spLocks noGrp="1"/>
          </p:cNvSpPr>
          <p:nvPr>
            <p:ph idx="1"/>
          </p:nvPr>
        </p:nvSpPr>
        <p:spPr/>
        <p:txBody>
          <a:bodyPr/>
          <a:lstStyle/>
          <a:p>
            <a:r>
              <a:rPr lang="en-GB" dirty="0" smtClean="0"/>
              <a:t>The situation of the Maltese language is highly dynamic, with both ‘internal’ and ‘external’ changes.</a:t>
            </a:r>
          </a:p>
          <a:p>
            <a:r>
              <a:rPr lang="en-GB" dirty="0" smtClean="0"/>
              <a:t>It is clear that integrating children with migrant background is not an easy task: they come face to face with a diversified language context in which the interplay of two languages has very clear-cut boundaries which are not easily recognisable for those who are not integrated into the Maltese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00034" y="857232"/>
            <a:ext cx="8229600" cy="1066800"/>
          </a:xfrm>
        </p:spPr>
        <p:txBody>
          <a:bodyPr/>
          <a:lstStyle/>
          <a:p>
            <a:r>
              <a:rPr lang="en-GB" dirty="0" smtClean="0"/>
              <a:t>Conclusions</a:t>
            </a:r>
          </a:p>
        </p:txBody>
      </p:sp>
      <p:sp>
        <p:nvSpPr>
          <p:cNvPr id="3" name="Content Placeholder 2"/>
          <p:cNvSpPr>
            <a:spLocks noGrp="1"/>
          </p:cNvSpPr>
          <p:nvPr>
            <p:ph idx="1"/>
          </p:nvPr>
        </p:nvSpPr>
        <p:spPr>
          <a:xfrm>
            <a:off x="428596" y="1857364"/>
            <a:ext cx="8229600" cy="4324350"/>
          </a:xfrm>
        </p:spPr>
        <p:txBody>
          <a:bodyPr/>
          <a:lstStyle/>
          <a:p>
            <a:r>
              <a:rPr lang="en-GB" dirty="0" smtClean="0"/>
              <a:t>In some circumstances educational policies are based on a clear-cut dichotomy between the two languages: this renders them distant from what occurs in everyday life as bilingualism/</a:t>
            </a:r>
            <a:r>
              <a:rPr lang="en-GB" dirty="0" err="1" smtClean="0"/>
              <a:t>diglossia</a:t>
            </a:r>
            <a:r>
              <a:rPr lang="en-GB" dirty="0" smtClean="0"/>
              <a:t>, as well as language contact and language change, have always been an inherent feature of the Maltese sociolinguistic situation</a:t>
            </a:r>
            <a:r>
              <a:rPr lang="en-GB" dirty="0" smtClean="0"/>
              <a:t>.</a:t>
            </a:r>
          </a:p>
          <a:p>
            <a:r>
              <a:rPr lang="en-GB" dirty="0" smtClean="0"/>
              <a:t>Teaching English to children with migrant background is the ‘easy’ solution. Is this enough? I quite honestly believe not .... </a:t>
            </a:r>
            <a:endParaRPr lang="en-GB" dirty="0" smtClean="0"/>
          </a:p>
          <a:p>
            <a:pPr algn="ctr">
              <a:buFont typeface="Georgia" pitchFamily="18" charset="0"/>
              <a:buNone/>
            </a:pPr>
            <a:r>
              <a:rPr lang="en-GB" dirty="0" err="1" smtClean="0">
                <a:solidFill>
                  <a:srgbClr val="C00000"/>
                </a:solidFill>
                <a:latin typeface="Arial Rounded MT Bold" pitchFamily="34" charset="0"/>
              </a:rPr>
              <a:t>Grazzi</a:t>
            </a:r>
            <a:r>
              <a:rPr lang="en-GB" dirty="0" smtClean="0">
                <a:solidFill>
                  <a:srgbClr val="C00000"/>
                </a:solidFill>
                <a:latin typeface="Arial Rounded MT Bold" pitchFamily="34" charset="0"/>
              </a:rPr>
              <a:t> </a:t>
            </a:r>
            <a:r>
              <a:rPr lang="en-GB" dirty="0" err="1" smtClean="0">
                <a:solidFill>
                  <a:srgbClr val="C00000"/>
                </a:solidFill>
                <a:latin typeface="Arial Rounded MT Bold" pitchFamily="34" charset="0"/>
                <a:cs typeface="Times New Roman" charset="0"/>
              </a:rPr>
              <a:t>ħafna</a:t>
            </a:r>
            <a:r>
              <a:rPr lang="en-GB" dirty="0" smtClean="0">
                <a:solidFill>
                  <a:srgbClr val="C00000"/>
                </a:solidFill>
                <a:latin typeface="Arial Rounded MT Bold" pitchFamily="34" charset="0"/>
                <a:cs typeface="Times New Roman" charset="0"/>
              </a:rPr>
              <a:t> </a:t>
            </a:r>
            <a:r>
              <a:rPr lang="en-GB" dirty="0" err="1" smtClean="0">
                <a:solidFill>
                  <a:srgbClr val="C00000"/>
                </a:solidFill>
                <a:latin typeface="Arial Rounded MT Bold" pitchFamily="34" charset="0"/>
                <a:cs typeface="Times New Roman" charset="0"/>
              </a:rPr>
              <a:t>tal-attenzjoni</a:t>
            </a:r>
            <a:r>
              <a:rPr lang="en-GB" dirty="0" smtClean="0">
                <a:solidFill>
                  <a:srgbClr val="C00000"/>
                </a:solidFill>
                <a:latin typeface="Arial Rounded MT Bold" pitchFamily="34" charset="0"/>
                <a:cs typeface="Times New Roman" charset="0"/>
              </a:rPr>
              <a:t>!</a:t>
            </a:r>
            <a:endParaRPr lang="en-GB" dirty="0" smtClean="0">
              <a:solidFill>
                <a:srgbClr val="C000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1142984"/>
            <a:ext cx="3981450" cy="3124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143504" y="1428736"/>
            <a:ext cx="3000396" cy="1706440"/>
          </a:xfrm>
          <a:prstGeom prst="rect">
            <a:avLst/>
          </a:prstGeom>
          <a:noFill/>
          <a:ln w="9525">
            <a:solidFill>
              <a:schemeClr val="accent1"/>
            </a:solid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857752" y="3571876"/>
            <a:ext cx="3888765" cy="2586029"/>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857224" y="4429112"/>
            <a:ext cx="3071834" cy="2143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214942" y="785794"/>
            <a:ext cx="3714750" cy="5286375"/>
          </a:xfrm>
        </p:spPr>
        <p:txBody>
          <a:bodyPr/>
          <a:lstStyle/>
          <a:p>
            <a:pPr>
              <a:spcBef>
                <a:spcPct val="0"/>
              </a:spcBef>
            </a:pPr>
            <a:r>
              <a:rPr lang="en-GB" dirty="0" smtClean="0"/>
              <a:t>  </a:t>
            </a:r>
            <a:r>
              <a:rPr lang="en-GB" sz="2400" dirty="0" smtClean="0">
                <a:solidFill>
                  <a:schemeClr val="tx2"/>
                </a:solidFill>
                <a:latin typeface="Verdana" pitchFamily="34" charset="0"/>
              </a:rPr>
              <a:t>1. An overview of Maltese as a ‘mixed language’ (</a:t>
            </a:r>
            <a:r>
              <a:rPr lang="en-GB" sz="2400" dirty="0" err="1" smtClean="0">
                <a:solidFill>
                  <a:schemeClr val="tx2"/>
                </a:solidFill>
                <a:latin typeface="Verdana" pitchFamily="34" charset="0"/>
              </a:rPr>
              <a:t>Aquilina</a:t>
            </a:r>
            <a:r>
              <a:rPr lang="en-GB" sz="2400" dirty="0" smtClean="0">
                <a:solidFill>
                  <a:schemeClr val="tx2"/>
                </a:solidFill>
                <a:latin typeface="Verdana" pitchFamily="34" charset="0"/>
              </a:rPr>
              <a:t>, 1961).</a:t>
            </a:r>
          </a:p>
          <a:p>
            <a:pPr>
              <a:spcBef>
                <a:spcPct val="0"/>
              </a:spcBef>
            </a:pPr>
            <a:endParaRPr lang="en-GB" sz="2400" dirty="0" smtClean="0">
              <a:solidFill>
                <a:schemeClr val="tx2"/>
              </a:solidFill>
              <a:latin typeface="Verdana" pitchFamily="34" charset="0"/>
            </a:endParaRPr>
          </a:p>
          <a:p>
            <a:pPr>
              <a:spcBef>
                <a:spcPct val="0"/>
              </a:spcBef>
            </a:pPr>
            <a:r>
              <a:rPr lang="en-GB" sz="2400" dirty="0" smtClean="0">
                <a:solidFill>
                  <a:schemeClr val="tx2"/>
                </a:solidFill>
                <a:latin typeface="Verdana" pitchFamily="34" charset="0"/>
              </a:rPr>
              <a:t> 2. Sociolinguistic issues and the linguistic situation in Malta: bilingualism or </a:t>
            </a:r>
            <a:r>
              <a:rPr lang="en-GB" sz="2400" dirty="0" err="1" smtClean="0">
                <a:solidFill>
                  <a:schemeClr val="tx2"/>
                </a:solidFill>
                <a:latin typeface="Verdana" pitchFamily="34" charset="0"/>
              </a:rPr>
              <a:t>diglossia</a:t>
            </a:r>
            <a:r>
              <a:rPr lang="en-GB" sz="2400" dirty="0" smtClean="0">
                <a:solidFill>
                  <a:schemeClr val="tx2"/>
                </a:solidFill>
                <a:latin typeface="Verdana" pitchFamily="34" charset="0"/>
              </a:rPr>
              <a:t>?</a:t>
            </a:r>
          </a:p>
          <a:p>
            <a:pPr>
              <a:spcBef>
                <a:spcPct val="0"/>
              </a:spcBef>
            </a:pPr>
            <a:endParaRPr lang="en-GB" sz="2400" dirty="0" smtClean="0">
              <a:solidFill>
                <a:schemeClr val="tx2"/>
              </a:solidFill>
              <a:latin typeface="Verdana" pitchFamily="34" charset="0"/>
            </a:endParaRPr>
          </a:p>
          <a:p>
            <a:pPr>
              <a:spcBef>
                <a:spcPct val="0"/>
              </a:spcBef>
            </a:pPr>
            <a:r>
              <a:rPr lang="en-GB" sz="2400" dirty="0" smtClean="0">
                <a:solidFill>
                  <a:schemeClr val="tx2"/>
                </a:solidFill>
                <a:latin typeface="Verdana" pitchFamily="34" charset="0"/>
              </a:rPr>
              <a:t> 3. Language policy, planning and teaching: the inclusion of foreign students in the schooling system. </a:t>
            </a:r>
          </a:p>
          <a:p>
            <a:pPr>
              <a:spcBef>
                <a:spcPct val="0"/>
              </a:spcBef>
            </a:pPr>
            <a:endParaRPr lang="en-GB" sz="2000" dirty="0" smtClean="0">
              <a:latin typeface="Verdana" pitchFamily="34" charset="0"/>
            </a:endParaRPr>
          </a:p>
          <a:p>
            <a:pPr>
              <a:spcBef>
                <a:spcPct val="0"/>
              </a:spcBef>
            </a:pPr>
            <a:r>
              <a:rPr lang="en-GB" sz="2000" dirty="0" smtClean="0">
                <a:latin typeface="Verdana" pitchFamily="34" charset="0"/>
              </a:rPr>
              <a:t>  </a:t>
            </a:r>
          </a:p>
        </p:txBody>
      </p:sp>
      <p:pic>
        <p:nvPicPr>
          <p:cNvPr id="5" name="Picture 2" descr="F:\Documents and Settings\Sandro Caruana\My Documents\My Pictures\2008-11 (Nov)\HPIM1126.JPG"/>
          <p:cNvPicPr>
            <a:picLocks noGrp="1" noChangeAspect="1" noChangeArrowheads="1"/>
          </p:cNvPicPr>
          <p:nvPr>
            <p:ph type="pic" idx="1"/>
          </p:nvPr>
        </p:nvPicPr>
        <p:blipFill>
          <a:blip r:embed="rId2" cstate="print"/>
          <a:srcRect l="12640" r="12640"/>
          <a:stretch>
            <a:fillRect/>
          </a:stretch>
        </p:blipFill>
        <p:spPr>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685800"/>
          </a:xfrm>
        </p:spPr>
        <p:txBody>
          <a:bodyPr>
            <a:normAutofit fontScale="90000"/>
          </a:bodyPr>
          <a:lstStyle/>
          <a:p>
            <a:pPr eaLnBrk="1" fontAlgn="auto" hangingPunct="1">
              <a:spcAft>
                <a:spcPts val="0"/>
              </a:spcAft>
              <a:defRPr/>
            </a:pPr>
            <a:r>
              <a:rPr lang="it-IT" sz="3000" dirty="0" smtClean="0">
                <a:cs typeface="Times New Roman" charset="0"/>
              </a:rPr>
              <a:t>Maltese lexicon is based on the following strata:</a:t>
            </a:r>
            <a:r>
              <a:rPr lang="en-US" dirty="0" smtClean="0"/>
              <a:t> </a:t>
            </a:r>
          </a:p>
        </p:txBody>
      </p:sp>
      <p:sp>
        <p:nvSpPr>
          <p:cNvPr id="15363" name="Rectangle 3"/>
          <p:cNvSpPr>
            <a:spLocks noGrp="1" noChangeArrowheads="1"/>
          </p:cNvSpPr>
          <p:nvPr>
            <p:ph idx="1"/>
          </p:nvPr>
        </p:nvSpPr>
        <p:spPr>
          <a:xfrm>
            <a:off x="381000" y="1143000"/>
            <a:ext cx="8477250" cy="5715000"/>
          </a:xfrm>
        </p:spPr>
        <p:txBody>
          <a:bodyPr>
            <a:normAutofit fontScale="92500" lnSpcReduction="10000"/>
          </a:bodyPr>
          <a:lstStyle/>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a. </a:t>
            </a:r>
            <a:r>
              <a:rPr lang="it-IT" sz="2000" b="1" dirty="0" smtClean="0">
                <a:solidFill>
                  <a:schemeClr val="tx2"/>
                </a:solidFill>
                <a:latin typeface="Verdana" pitchFamily="34" charset="0"/>
                <a:ea typeface="Arial Unicode MS" pitchFamily="34" charset="-128"/>
                <a:cs typeface="Arial Unicode MS" pitchFamily="34" charset="-128"/>
              </a:rPr>
              <a:t>Semitic </a:t>
            </a:r>
            <a:r>
              <a:rPr lang="it-IT" sz="2000" dirty="0" smtClean="0">
                <a:solidFill>
                  <a:schemeClr val="tx2"/>
                </a:solidFill>
                <a:latin typeface="Verdana" pitchFamily="34" charset="0"/>
                <a:ea typeface="Arial Unicode MS" pitchFamily="34" charset="-128"/>
                <a:cs typeface="Arial Unicode MS" pitchFamily="34" charset="-128"/>
              </a:rPr>
              <a:t>(main stratum): </a:t>
            </a:r>
          </a:p>
          <a:p>
            <a:pPr marL="365760" indent="-256032" algn="just" eaLnBrk="1" fontAlgn="auto" hangingPunct="1">
              <a:spcAft>
                <a:spcPts val="0"/>
              </a:spcAft>
              <a:buClr>
                <a:schemeClr val="accent3"/>
              </a:buClr>
              <a:buFontTx/>
              <a:buNone/>
              <a:defRPr/>
            </a:pPr>
            <a:r>
              <a:rPr lang="it-IT" sz="2000" i="1" dirty="0" smtClean="0">
                <a:solidFill>
                  <a:schemeClr val="tx2"/>
                </a:solidFill>
                <a:latin typeface="Verdana" pitchFamily="34" charset="0"/>
                <a:ea typeface="Arial Unicode MS" pitchFamily="34" charset="-128"/>
                <a:cs typeface="Arial Unicode MS" pitchFamily="34" charset="-128"/>
              </a:rPr>
              <a:t>i. triliteral consonantal roots</a:t>
            </a:r>
            <a:r>
              <a:rPr lang="it-IT" sz="2000" dirty="0" smtClean="0">
                <a:solidFill>
                  <a:schemeClr val="tx2"/>
                </a:solidFill>
                <a:latin typeface="Verdana" pitchFamily="34" charset="0"/>
                <a:ea typeface="Arial Unicode MS" pitchFamily="34" charset="-128"/>
                <a:cs typeface="Arial Unicode MS" pitchFamily="34" charset="-128"/>
              </a:rPr>
              <a:t>: KiTeB (he wrote); KTieB (book); KiTTieB (author); KiTBa (handwriting); miKTuB (it was written).</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 typeface="Georgia"/>
              <a:buNone/>
              <a:defRPr/>
            </a:pPr>
            <a:r>
              <a:rPr lang="it-IT" sz="2000" i="1" dirty="0" smtClean="0">
                <a:solidFill>
                  <a:schemeClr val="tx2"/>
                </a:solidFill>
                <a:latin typeface="Verdana" pitchFamily="34" charset="0"/>
                <a:ea typeface="Arial Unicode MS" pitchFamily="34" charset="-128"/>
                <a:cs typeface="Arial Unicode MS" pitchFamily="34" charset="-128"/>
              </a:rPr>
              <a:t>ii. Quadriliteral consonatal roots</a:t>
            </a:r>
            <a:r>
              <a:rPr lang="it-IT" sz="2000" dirty="0" smtClean="0">
                <a:solidFill>
                  <a:schemeClr val="tx2"/>
                </a:solidFill>
                <a:latin typeface="Verdana" pitchFamily="34" charset="0"/>
                <a:ea typeface="Arial Unicode MS" pitchFamily="34" charset="-128"/>
                <a:cs typeface="Arial Unicode MS" pitchFamily="34" charset="-128"/>
              </a:rPr>
              <a:t>: XaNDaR (he transmitted); XaNDiR (TV programme); imXaNDaR (it was transmitted)</a:t>
            </a: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	</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b. </a:t>
            </a:r>
            <a:r>
              <a:rPr lang="it-IT" sz="2000" b="1" dirty="0" smtClean="0">
                <a:solidFill>
                  <a:schemeClr val="tx2"/>
                </a:solidFill>
                <a:latin typeface="Verdana" pitchFamily="34" charset="0"/>
                <a:ea typeface="Arial Unicode MS" pitchFamily="34" charset="-128"/>
                <a:cs typeface="Arial Unicode MS" pitchFamily="34" charset="-128"/>
              </a:rPr>
              <a:t>Sicilian</a:t>
            </a:r>
            <a:r>
              <a:rPr lang="it-IT" sz="2000" dirty="0" smtClean="0">
                <a:solidFill>
                  <a:schemeClr val="tx2"/>
                </a:solidFill>
                <a:latin typeface="Verdana" pitchFamily="34" charset="0"/>
                <a:ea typeface="Arial Unicode MS" pitchFamily="34" charset="-128"/>
                <a:cs typeface="Arial Unicode MS" pitchFamily="34" charset="-128"/>
              </a:rPr>
              <a:t> (superstrate): 	</a:t>
            </a: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	induna (addunare, “he noticed”); pitazz (pitazzu “copybook”); maktur (muccaturi “handkerchief”); kexxun (casciuni “drawer”). </a:t>
            </a:r>
          </a:p>
          <a:p>
            <a:pPr marL="365760" indent="-256032" algn="just" eaLnBrk="1" fontAlgn="auto" hangingPunct="1">
              <a:spcAft>
                <a:spcPts val="0"/>
              </a:spcAft>
              <a:buClr>
                <a:schemeClr val="accent3"/>
              </a:buClr>
              <a:buFontTx/>
              <a:buNone/>
              <a:defRPr/>
            </a:pP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r>
              <a:rPr lang="en-US" sz="2000" dirty="0" smtClean="0">
                <a:solidFill>
                  <a:schemeClr val="tx2"/>
                </a:solidFill>
                <a:latin typeface="Verdana" pitchFamily="34" charset="0"/>
                <a:ea typeface="Arial Unicode MS" pitchFamily="34" charset="-128"/>
                <a:cs typeface="Arial Unicode MS" pitchFamily="34" charset="-128"/>
              </a:rPr>
              <a:t>c. </a:t>
            </a:r>
            <a:r>
              <a:rPr lang="en-US" sz="2000" b="1" dirty="0" smtClean="0">
                <a:solidFill>
                  <a:schemeClr val="tx2"/>
                </a:solidFill>
                <a:latin typeface="Verdana" pitchFamily="34" charset="0"/>
                <a:ea typeface="Arial Unicode MS" pitchFamily="34" charset="-128"/>
                <a:cs typeface="Arial Unicode MS" pitchFamily="34" charset="-128"/>
              </a:rPr>
              <a:t>Italian </a:t>
            </a:r>
            <a:r>
              <a:rPr lang="en-US" sz="2000" dirty="0" smtClean="0">
                <a:solidFill>
                  <a:schemeClr val="tx2"/>
                </a:solidFill>
                <a:latin typeface="Verdana" pitchFamily="34" charset="0"/>
                <a:ea typeface="Arial Unicode MS" pitchFamily="34" charset="-128"/>
                <a:cs typeface="Arial Unicode MS" pitchFamily="34" charset="-128"/>
              </a:rPr>
              <a:t>(</a:t>
            </a:r>
            <a:r>
              <a:rPr lang="en-US" sz="2000" dirty="0" err="1" smtClean="0">
                <a:solidFill>
                  <a:schemeClr val="tx2"/>
                </a:solidFill>
                <a:latin typeface="Verdana" pitchFamily="34" charset="0"/>
                <a:ea typeface="Arial Unicode MS" pitchFamily="34" charset="-128"/>
                <a:cs typeface="Arial Unicode MS" pitchFamily="34" charset="-128"/>
              </a:rPr>
              <a:t>adstrate</a:t>
            </a:r>
            <a:r>
              <a:rPr lang="en-US" sz="2000" dirty="0" smtClean="0">
                <a:solidFill>
                  <a:schemeClr val="tx2"/>
                </a:solidFill>
                <a:latin typeface="Verdana" pitchFamily="34" charset="0"/>
                <a:ea typeface="Arial Unicode MS" pitchFamily="34" charset="-128"/>
                <a:cs typeface="Arial Unicode MS" pitchFamily="34" charset="-128"/>
              </a:rPr>
              <a:t> 1)</a:t>
            </a:r>
          </a:p>
          <a:p>
            <a:pPr marL="365760" indent="-256032" algn="just" eaLnBrk="1" fontAlgn="auto" hangingPunct="1">
              <a:spcAft>
                <a:spcPts val="0"/>
              </a:spcAft>
              <a:buClr>
                <a:schemeClr val="accent3"/>
              </a:buClr>
              <a:buFont typeface="Georgia"/>
              <a:buNone/>
              <a:defRPr/>
            </a:pPr>
            <a:r>
              <a:rPr lang="it-IT" sz="2000" dirty="0" smtClean="0">
                <a:solidFill>
                  <a:schemeClr val="tx2"/>
                </a:solidFill>
                <a:latin typeface="Verdana" pitchFamily="34" charset="0"/>
                <a:ea typeface="Arial Unicode MS" pitchFamily="34" charset="-128"/>
                <a:cs typeface="Arial Unicode MS" pitchFamily="34" charset="-128"/>
              </a:rPr>
              <a:t>	kanta (he sang); kantant (singer); kanzunetta (song).</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d. </a:t>
            </a:r>
            <a:r>
              <a:rPr lang="it-IT" sz="2000" b="1" dirty="0" smtClean="0">
                <a:solidFill>
                  <a:schemeClr val="tx2"/>
                </a:solidFill>
                <a:latin typeface="Verdana" pitchFamily="34" charset="0"/>
                <a:ea typeface="Arial Unicode MS" pitchFamily="34" charset="-128"/>
                <a:cs typeface="Arial Unicode MS" pitchFamily="34" charset="-128"/>
              </a:rPr>
              <a:t>English </a:t>
            </a:r>
            <a:r>
              <a:rPr lang="it-IT" sz="2000" dirty="0" smtClean="0">
                <a:solidFill>
                  <a:schemeClr val="tx2"/>
                </a:solidFill>
                <a:latin typeface="Verdana" pitchFamily="34" charset="0"/>
                <a:ea typeface="Arial Unicode MS" pitchFamily="34" charset="-128"/>
                <a:cs typeface="Arial Unicode MS" pitchFamily="34" charset="-128"/>
              </a:rPr>
              <a:t>(adstrate 2): </a:t>
            </a: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	kompjuter (computer); ikkompjuterizzat (computerised).</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	mowbajl (mobile phone); niddawnlowdja (I download)</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 </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algn="just" eaLnBrk="1" fontAlgn="auto" hangingPunct="1">
              <a:spcAft>
                <a:spcPts val="0"/>
              </a:spcAft>
              <a:buClr>
                <a:schemeClr val="accent3"/>
              </a:buClr>
              <a:buFontTx/>
              <a:buNone/>
              <a:defRPr/>
            </a:pPr>
            <a:r>
              <a:rPr lang="it-IT" sz="2000" dirty="0" smtClean="0">
                <a:solidFill>
                  <a:schemeClr val="tx2"/>
                </a:solidFill>
                <a:latin typeface="Verdana" pitchFamily="34" charset="0"/>
                <a:ea typeface="Arial Unicode MS" pitchFamily="34" charset="-128"/>
                <a:cs typeface="Arial Unicode MS" pitchFamily="34" charset="-128"/>
              </a:rPr>
              <a:t>e. </a:t>
            </a:r>
            <a:r>
              <a:rPr lang="it-IT" sz="2000" b="1" dirty="0" smtClean="0">
                <a:solidFill>
                  <a:schemeClr val="tx2"/>
                </a:solidFill>
                <a:latin typeface="Verdana" pitchFamily="34" charset="0"/>
                <a:ea typeface="Arial Unicode MS" pitchFamily="34" charset="-128"/>
                <a:cs typeface="Arial Unicode MS" pitchFamily="34" charset="-128"/>
              </a:rPr>
              <a:t>Mixed formation</a:t>
            </a:r>
            <a:r>
              <a:rPr lang="it-IT" sz="2000" dirty="0" smtClean="0">
                <a:solidFill>
                  <a:schemeClr val="tx2"/>
                </a:solidFill>
                <a:latin typeface="Verdana" pitchFamily="34" charset="0"/>
                <a:ea typeface="Arial Unicode MS" pitchFamily="34" charset="-128"/>
                <a:cs typeface="Arial Unicode MS" pitchFamily="34" charset="-128"/>
              </a:rPr>
              <a:t>: bilmod (slowly); malajr (fast); kultant (sometimes)</a:t>
            </a:r>
            <a:endParaRPr lang="en-US" sz="2000" dirty="0" smtClean="0">
              <a:solidFill>
                <a:schemeClr val="tx2"/>
              </a:solidFill>
              <a:latin typeface="Verdana" pitchFamily="34" charset="0"/>
              <a:ea typeface="Arial Unicode MS" pitchFamily="34" charset="-128"/>
              <a:cs typeface="Arial Unicode MS" pitchFamily="34" charset="-128"/>
            </a:endParaRPr>
          </a:p>
          <a:p>
            <a:pPr marL="365760" indent="-256032" eaLnBrk="1" fontAlgn="auto" hangingPunct="1">
              <a:spcAft>
                <a:spcPts val="0"/>
              </a:spcAft>
              <a:buClr>
                <a:schemeClr val="accent3"/>
              </a:buClr>
              <a:buFontTx/>
              <a:buNone/>
              <a:defRPr/>
            </a:pPr>
            <a:endParaRPr lang="en-US" sz="2000" dirty="0" smtClean="0">
              <a:solidFill>
                <a:srgbClr val="660066"/>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8229600" cy="1066800"/>
          </a:xfrm>
        </p:spPr>
        <p:txBody>
          <a:bodyPr/>
          <a:lstStyle/>
          <a:p>
            <a:r>
              <a:rPr lang="en-GB" sz="3200" dirty="0" smtClean="0"/>
              <a:t>The different strata of Maltese:</a:t>
            </a:r>
            <a:endParaRPr lang="en-GB" sz="3200" dirty="0"/>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p:cNvGraphicFramePr>
          <p:nvPr/>
        </p:nvGraphicFramePr>
        <p:xfrm>
          <a:off x="428596" y="1785926"/>
          <a:ext cx="8229600" cy="4791075"/>
        </p:xfrm>
        <a:graphic>
          <a:graphicData uri="http://schemas.openxmlformats.org/drawingml/2006/table">
            <a:tbl>
              <a:tblPr/>
              <a:tblGrid>
                <a:gridCol w="2057400"/>
                <a:gridCol w="2057400"/>
                <a:gridCol w="2057400"/>
                <a:gridCol w="2057400"/>
              </a:tblGrid>
              <a:tr h="682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sng" strike="noStrike" cap="none" normalizeH="0" baseline="0" dirty="0" smtClean="0">
                          <a:ln>
                            <a:noFill/>
                          </a:ln>
                          <a:solidFill>
                            <a:srgbClr val="FFFFFF"/>
                          </a:solidFill>
                          <a:effectLst/>
                          <a:latin typeface="Arial Rounded MT Bold" pitchFamily="34" charset="0"/>
                          <a:cs typeface="Times New Roman" pitchFamily="18" charset="0"/>
                        </a:rPr>
                        <a:t>Strata</a:t>
                      </a:r>
                      <a:endParaRPr kumimoji="0" lang="en-GB" sz="1800" b="1" i="0" u="none" strike="noStrike" cap="none" normalizeH="0" baseline="0" dirty="0" smtClean="0">
                        <a:ln>
                          <a:noFill/>
                        </a:ln>
                        <a:solidFill>
                          <a:srgbClr val="FFFFFF"/>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sng" strike="noStrike" cap="none" normalizeH="0" baseline="0" dirty="0" smtClean="0">
                          <a:ln>
                            <a:noFill/>
                          </a:ln>
                          <a:solidFill>
                            <a:srgbClr val="FFFFFF"/>
                          </a:solidFill>
                          <a:effectLst/>
                          <a:latin typeface="Arial Rounded MT Bold" pitchFamily="34" charset="0"/>
                          <a:cs typeface="Times New Roman" pitchFamily="18" charset="0"/>
                        </a:rPr>
                        <a:t>Period</a:t>
                      </a:r>
                      <a:endParaRPr kumimoji="0" lang="en-GB" sz="1800" b="1" i="0" u="none" strike="noStrike" cap="none" normalizeH="0" baseline="0" dirty="0" smtClean="0">
                        <a:ln>
                          <a:noFill/>
                        </a:ln>
                        <a:solidFill>
                          <a:srgbClr val="FFFFFF"/>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sng" strike="noStrike" cap="none" normalizeH="0" baseline="0" dirty="0" smtClean="0">
                          <a:ln>
                            <a:noFill/>
                          </a:ln>
                          <a:solidFill>
                            <a:srgbClr val="FFFFFF"/>
                          </a:solidFill>
                          <a:effectLst/>
                          <a:latin typeface="Arial Rounded MT Bold" pitchFamily="34" charset="0"/>
                          <a:cs typeface="Times New Roman" pitchFamily="18" charset="0"/>
                        </a:rPr>
                        <a:t>Language</a:t>
                      </a:r>
                      <a:endParaRPr kumimoji="0" lang="en-GB" sz="1800" b="1" i="0" u="none" strike="noStrike" cap="none" normalizeH="0" baseline="0" dirty="0" smtClean="0">
                        <a:ln>
                          <a:noFill/>
                        </a:ln>
                        <a:solidFill>
                          <a:srgbClr val="FFFFFF"/>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1" i="0" u="sng" strike="noStrike" cap="none" normalizeH="0" baseline="0" dirty="0" smtClean="0">
                          <a:ln>
                            <a:noFill/>
                          </a:ln>
                          <a:solidFill>
                            <a:srgbClr val="FFFFFF"/>
                          </a:solidFill>
                          <a:effectLst/>
                          <a:latin typeface="Arial Rounded MT Bold" pitchFamily="34" charset="0"/>
                          <a:cs typeface="Times New Roman" pitchFamily="18" charset="0"/>
                        </a:rPr>
                        <a:t>Examples from the semantic sphere of ‘bread’</a:t>
                      </a:r>
                      <a:endParaRPr kumimoji="0" lang="en-GB" sz="1800" b="1" i="0" u="none" strike="noStrike" cap="none" normalizeH="0" baseline="0" dirty="0" smtClean="0">
                        <a:ln>
                          <a:noFill/>
                        </a:ln>
                        <a:solidFill>
                          <a:srgbClr val="FFFFFF"/>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adstrate 2</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Rounded MT Bold" pitchFamily="34" charset="0"/>
                          <a:cs typeface="Times New Roman" pitchFamily="18" charset="0"/>
                        </a:rPr>
                        <a:t>1800-</a:t>
                      </a:r>
                      <a:endParaRPr kumimoji="0" lang="en-GB" sz="1800" b="0" i="0" u="none" strike="noStrike" cap="none" normalizeH="0" baseline="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English</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Rounded MT Bold" pitchFamily="34" charset="0"/>
                          <a:cs typeface="Times New Roman" pitchFamily="18" charset="0"/>
                        </a:rPr>
                        <a:t>sandwich, toast</a:t>
                      </a:r>
                      <a:endParaRPr kumimoji="0" lang="en-GB" sz="1800" b="0" i="0" u="none" strike="noStrike" cap="none" normalizeH="0" baseline="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adstrate 1</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Rounded MT Bold" pitchFamily="34" charset="0"/>
                          <a:cs typeface="Times New Roman" pitchFamily="18" charset="0"/>
                        </a:rPr>
                        <a:t>1530-</a:t>
                      </a:r>
                      <a:endParaRPr kumimoji="0" lang="en-GB" sz="1800" b="0" i="0" u="none" strike="noStrike" cap="none" normalizeH="0" baseline="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Italian</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Rounded MT Bold" pitchFamily="34" charset="0"/>
                          <a:cs typeface="Times New Roman" pitchFamily="18" charset="0"/>
                        </a:rPr>
                        <a:t>panina, panura</a:t>
                      </a:r>
                      <a:endParaRPr kumimoji="0" lang="en-GB" sz="1800" b="0" i="0" u="none" strike="noStrike" cap="none" normalizeH="0" baseline="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superstratum</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Rounded MT Bold" pitchFamily="34" charset="0"/>
                          <a:cs typeface="Times New Roman" pitchFamily="18" charset="0"/>
                        </a:rPr>
                        <a:t>(1091?) 1184-1900 circa</a:t>
                      </a:r>
                      <a:endParaRPr kumimoji="0" lang="en-GB" sz="1800" b="0" i="0" u="none" strike="noStrike" cap="none" normalizeH="0" baseline="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Sicilian</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bezzun, tal-kexxun</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main stratum</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Rounded MT Bold" pitchFamily="34" charset="0"/>
                          <a:cs typeface="Times New Roman" pitchFamily="18" charset="0"/>
                        </a:rPr>
                        <a:t>(870?) 1048-1241 circa</a:t>
                      </a:r>
                      <a:endParaRPr kumimoji="0" lang="en-GB" sz="1800" b="0" i="0" u="none" strike="noStrike" cap="none" normalizeH="0" baseline="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Siculo-Arabic</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ħobż (iperonimo); frak, qoxra, dqiq</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682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substrate?</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535-870</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218a.C.–476 d.C.</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650 a.C. – 50 d.C.</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Byzantine Greek</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Latin</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rPr>
                        <a:t>Punic</a:t>
                      </a:r>
                      <a:endParaRPr kumimoji="0" lang="en-GB"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000000"/>
                        </a:solidFill>
                        <a:effectLst/>
                        <a:latin typeface="Arial Rounded MT Bold"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42938"/>
            <a:ext cx="8229600" cy="642937"/>
          </a:xfrm>
        </p:spPr>
        <p:txBody>
          <a:bodyPr/>
          <a:lstStyle/>
          <a:p>
            <a:r>
              <a:rPr lang="en-GB" sz="3600" smtClean="0"/>
              <a:t>An example of contact (morphology):</a:t>
            </a:r>
          </a:p>
        </p:txBody>
      </p:sp>
      <p:graphicFrame>
        <p:nvGraphicFramePr>
          <p:cNvPr id="4" name="Content Placeholder 3"/>
          <p:cNvGraphicFramePr>
            <a:graphicFrameLocks noGrp="1"/>
          </p:cNvGraphicFramePr>
          <p:nvPr>
            <p:ph idx="1"/>
          </p:nvPr>
        </p:nvGraphicFramePr>
        <p:xfrm>
          <a:off x="285720" y="2071678"/>
          <a:ext cx="8429625" cy="3217864"/>
        </p:xfrm>
        <a:graphic>
          <a:graphicData uri="http://schemas.openxmlformats.org/drawingml/2006/table">
            <a:tbl>
              <a:tblPr/>
              <a:tblGrid>
                <a:gridCol w="2828925"/>
                <a:gridCol w="2800350"/>
                <a:gridCol w="2800350"/>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Georgia" pitchFamily="18" charset="0"/>
                        </a:rPr>
                        <a:t>Arabic base word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Georgia" pitchFamily="18" charset="0"/>
                        </a:rPr>
                        <a:t>Romance base word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Georgia" pitchFamily="18" charset="0"/>
                        </a:rPr>
                        <a:t>English base word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1" u="none" strike="noStrike" cap="none" normalizeH="0" baseline="0" smtClean="0">
                          <a:ln>
                            <a:noFill/>
                          </a:ln>
                          <a:solidFill>
                            <a:srgbClr val="000000"/>
                          </a:solidFill>
                          <a:effectLst/>
                          <a:latin typeface="Verdana" pitchFamily="34" charset="0"/>
                          <a:ea typeface="Verdana" pitchFamily="34" charset="0"/>
                          <a:cs typeface="Verdana" pitchFamily="34" charset="0"/>
                        </a:rPr>
                        <a:t>omm</a:t>
                      </a:r>
                      <a:r>
                        <a:rPr kumimoji="0" lang="it-IT" sz="2400" b="0" i="0" u="none" strike="noStrike" cap="none" normalizeH="0" baseline="0" smtClean="0">
                          <a:ln>
                            <a:noFill/>
                          </a:ln>
                          <a:solidFill>
                            <a:srgbClr val="000000"/>
                          </a:solidFill>
                          <a:effectLst/>
                          <a:latin typeface="Verdana" pitchFamily="34" charset="0"/>
                          <a:ea typeface="Verdana" pitchFamily="34" charset="0"/>
                          <a:cs typeface="Verdana" pitchFamily="34" charset="0"/>
                        </a:rPr>
                        <a:t> “mother”  </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1" u="none" strike="noStrike" cap="none" normalizeH="0" baseline="0" dirty="0" smtClean="0">
                          <a:ln>
                            <a:noFill/>
                          </a:ln>
                          <a:solidFill>
                            <a:srgbClr val="000000"/>
                          </a:solidFill>
                          <a:effectLst/>
                          <a:latin typeface="Verdana" pitchFamily="34" charset="0"/>
                          <a:ea typeface="Verdana" pitchFamily="34" charset="0"/>
                          <a:cs typeface="Verdana" pitchFamily="34" charset="0"/>
                        </a:rPr>
                        <a:t>patri</a:t>
                      </a:r>
                      <a:r>
                        <a:rPr kumimoji="0" lang="it-IT" sz="24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 “priest”   </a:t>
                      </a:r>
                      <a:endParaRPr kumimoji="0" lang="en-GB" sz="2400" b="0" i="0" u="none" strike="noStrike" cap="none" normalizeH="0" baseline="0" dirty="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1" u="none" strike="noStrike" cap="none" normalizeH="0" baseline="0" smtClean="0">
                          <a:ln>
                            <a:noFill/>
                          </a:ln>
                          <a:solidFill>
                            <a:srgbClr val="000000"/>
                          </a:solidFill>
                          <a:effectLst/>
                          <a:latin typeface="Verdana" pitchFamily="34" charset="0"/>
                          <a:ea typeface="Verdana" pitchFamily="34" charset="0"/>
                          <a:cs typeface="Verdana" pitchFamily="34" charset="0"/>
                        </a:rPr>
                        <a:t>kowt</a:t>
                      </a:r>
                      <a:r>
                        <a:rPr kumimoji="0" lang="it-IT" sz="2400" b="0" i="0" u="none" strike="noStrike" cap="none" normalizeH="0" baseline="0" smtClean="0">
                          <a:ln>
                            <a:noFill/>
                          </a:ln>
                          <a:solidFill>
                            <a:srgbClr val="000000"/>
                          </a:solidFill>
                          <a:effectLst/>
                          <a:latin typeface="Verdana" pitchFamily="34" charset="0"/>
                          <a:ea typeface="Verdana" pitchFamily="34" charset="0"/>
                          <a:cs typeface="Verdana" pitchFamily="34" charset="0"/>
                        </a:rPr>
                        <a:t> “coat”</a:t>
                      </a:r>
                      <a:endParaRPr kumimoji="0" lang="it-IT" sz="2400" b="0" i="1" u="none" strike="noStrike" cap="none" normalizeH="0" baseline="0" smtClean="0">
                        <a:ln>
                          <a:noFill/>
                        </a:ln>
                        <a:solidFill>
                          <a:srgbClr val="000000"/>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801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rgbClr val="000000"/>
                          </a:solidFill>
                          <a:effectLst/>
                          <a:latin typeface="Verdana" pitchFamily="34" charset="0"/>
                          <a:ea typeface="Verdana" pitchFamily="34" charset="0"/>
                          <a:cs typeface="Verdana" pitchFamily="34" charset="0"/>
                        </a:rPr>
                        <a:t>omm-ommijiet</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rgbClr val="000000"/>
                          </a:solidFill>
                          <a:effectLst/>
                          <a:latin typeface="Verdana" pitchFamily="34" charset="0"/>
                          <a:ea typeface="Verdana" pitchFamily="34" charset="0"/>
                          <a:cs typeface="Verdana" pitchFamily="34" charset="0"/>
                        </a:rPr>
                        <a:t>patri-patrijiet</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rgbClr val="000000"/>
                          </a:solidFill>
                          <a:effectLst/>
                          <a:latin typeface="Verdana" pitchFamily="34" charset="0"/>
                          <a:ea typeface="Verdana" pitchFamily="34" charset="0"/>
                          <a:cs typeface="Verdana" pitchFamily="34" charset="0"/>
                        </a:rPr>
                        <a:t>kowt-kowtijiet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8016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1" u="none" strike="noStrike" cap="none" normalizeH="0" baseline="0" smtClean="0">
                          <a:ln>
                            <a:noFill/>
                          </a:ln>
                          <a:solidFill>
                            <a:srgbClr val="000000"/>
                          </a:solidFill>
                          <a:effectLst/>
                          <a:latin typeface="Verdana" pitchFamily="34" charset="0"/>
                          <a:ea typeface="Verdana" pitchFamily="34" charset="0"/>
                          <a:cs typeface="Verdana" pitchFamily="34" charset="0"/>
                        </a:rPr>
                        <a:t>ħin</a:t>
                      </a:r>
                      <a:r>
                        <a:rPr kumimoji="0" lang="it-IT" sz="2400" b="0" i="0" u="none" strike="noStrike" cap="none" normalizeH="0" baseline="0" smtClean="0">
                          <a:ln>
                            <a:noFill/>
                          </a:ln>
                          <a:solidFill>
                            <a:srgbClr val="000000"/>
                          </a:solidFill>
                          <a:effectLst/>
                          <a:latin typeface="Verdana" pitchFamily="34" charset="0"/>
                          <a:ea typeface="Verdana" pitchFamily="34" charset="0"/>
                          <a:cs typeface="Verdana" pitchFamily="34" charset="0"/>
                        </a:rPr>
                        <a:t> “time” </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1" u="none" strike="noStrike" cap="none" normalizeH="0" baseline="0" smtClean="0">
                          <a:ln>
                            <a:noFill/>
                          </a:ln>
                          <a:solidFill>
                            <a:srgbClr val="000000"/>
                          </a:solidFill>
                          <a:effectLst/>
                          <a:latin typeface="Verdana" pitchFamily="34" charset="0"/>
                          <a:ea typeface="Verdana" pitchFamily="34" charset="0"/>
                          <a:cs typeface="Verdana" pitchFamily="34" charset="0"/>
                        </a:rPr>
                        <a:t>siġġu</a:t>
                      </a:r>
                      <a:r>
                        <a:rPr kumimoji="0" lang="it-IT" sz="2400" b="0" i="0" u="none" strike="noStrike" cap="none" normalizeH="0" baseline="0" smtClean="0">
                          <a:ln>
                            <a:noFill/>
                          </a:ln>
                          <a:solidFill>
                            <a:srgbClr val="000000"/>
                          </a:solidFill>
                          <a:effectLst/>
                          <a:latin typeface="Verdana" pitchFamily="34" charset="0"/>
                          <a:ea typeface="Verdana" pitchFamily="34" charset="0"/>
                          <a:cs typeface="Verdana" pitchFamily="34" charset="0"/>
                        </a:rPr>
                        <a:t> “chair” –  </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1" u="none" strike="noStrike" cap="none" normalizeH="0" baseline="0" dirty="0" smtClean="0">
                          <a:ln>
                            <a:noFill/>
                          </a:ln>
                          <a:solidFill>
                            <a:srgbClr val="000000"/>
                          </a:solidFill>
                          <a:effectLst/>
                          <a:latin typeface="Verdana" pitchFamily="34" charset="0"/>
                          <a:ea typeface="Verdana" pitchFamily="34" charset="0"/>
                          <a:cs typeface="Verdana" pitchFamily="34" charset="0"/>
                        </a:rPr>
                        <a:t>pajp</a:t>
                      </a:r>
                      <a:r>
                        <a:rPr kumimoji="0" lang="it-IT" sz="24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 “pipe”  </a:t>
                      </a:r>
                      <a:endParaRPr kumimoji="0" lang="it-IT" sz="2400" b="0" i="1" u="none" strike="noStrike" cap="none" normalizeH="0" baseline="0" dirty="0" smtClean="0">
                        <a:ln>
                          <a:noFill/>
                        </a:ln>
                        <a:solidFill>
                          <a:srgbClr val="000000"/>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406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rgbClr val="000000"/>
                          </a:solidFill>
                          <a:effectLst/>
                          <a:latin typeface="Verdana" pitchFamily="34" charset="0"/>
                          <a:ea typeface="Verdana" pitchFamily="34" charset="0"/>
                          <a:cs typeface="Verdana" pitchFamily="34" charset="0"/>
                        </a:rPr>
                        <a:t>ħin-ħinijiet</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smtClean="0">
                          <a:ln>
                            <a:noFill/>
                          </a:ln>
                          <a:solidFill>
                            <a:srgbClr val="000000"/>
                          </a:solidFill>
                          <a:effectLst/>
                          <a:latin typeface="Verdana" pitchFamily="34" charset="0"/>
                          <a:ea typeface="Verdana" pitchFamily="34" charset="0"/>
                          <a:cs typeface="Verdana" pitchFamily="34" charset="0"/>
                        </a:rPr>
                        <a:t>siġġu-siġġijiet</a:t>
                      </a:r>
                      <a:endParaRPr kumimoji="0" lang="en-GB" sz="2400" b="0" i="0" u="none" strike="noStrike" cap="none" normalizeH="0" baseline="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pajp-pajpijiiet</a:t>
                      </a:r>
                      <a:endParaRPr kumimoji="0" lang="en-GB" sz="2400" b="0" i="0" u="none" strike="noStrike" cap="none" normalizeH="0" baseline="0" dirty="0" smtClean="0">
                        <a:ln>
                          <a:noFill/>
                        </a:ln>
                        <a:solidFill>
                          <a:srgbClr val="000000"/>
                        </a:solidFill>
                        <a:effectLst/>
                        <a:latin typeface="Verdana" pitchFamily="34" charset="0"/>
                        <a:ea typeface="Verdana" pitchFamily="34" charset="0"/>
                        <a:cs typeface="Verdana"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bl>
          </a:graphicData>
        </a:graphic>
      </p:graphicFrame>
      <p:sp>
        <p:nvSpPr>
          <p:cNvPr id="5" name="TextBox 4"/>
          <p:cNvSpPr txBox="1">
            <a:spLocks noChangeArrowheads="1"/>
          </p:cNvSpPr>
          <p:nvPr/>
        </p:nvSpPr>
        <p:spPr bwMode="auto">
          <a:xfrm>
            <a:off x="214313" y="1428750"/>
            <a:ext cx="8786812" cy="430213"/>
          </a:xfrm>
          <a:prstGeom prst="rect">
            <a:avLst/>
          </a:prstGeom>
          <a:noFill/>
          <a:ln w="9525">
            <a:noFill/>
            <a:miter lim="800000"/>
            <a:headEnd/>
            <a:tailEnd/>
          </a:ln>
        </p:spPr>
        <p:txBody>
          <a:bodyPr>
            <a:spAutoFit/>
          </a:bodyPr>
          <a:lstStyle/>
          <a:p>
            <a:r>
              <a:rPr lang="en-GB" sz="2200" i="1">
                <a:latin typeface="Verdana" pitchFamily="34" charset="0"/>
                <a:ea typeface="Verdana" pitchFamily="34" charset="0"/>
                <a:cs typeface="Verdana" pitchFamily="34" charset="0"/>
              </a:rPr>
              <a:t>Suffixation in plural formation – plural sħiħ (“whole” plural):</a:t>
            </a:r>
          </a:p>
        </p:txBody>
      </p:sp>
      <p:sp>
        <p:nvSpPr>
          <p:cNvPr id="6" name="Rectangle 5"/>
          <p:cNvSpPr/>
          <p:nvPr/>
        </p:nvSpPr>
        <p:spPr>
          <a:xfrm>
            <a:off x="357158" y="5715016"/>
            <a:ext cx="8429684" cy="830997"/>
          </a:xfrm>
          <a:prstGeom prst="rect">
            <a:avLst/>
          </a:prstGeom>
          <a:ln w="6350">
            <a:solidFill>
              <a:schemeClr val="tx1"/>
            </a:solidFill>
          </a:ln>
        </p:spPr>
        <p:txBody>
          <a:bodyPr wrap="square">
            <a:spAutoFit/>
          </a:bodyPr>
          <a:lstStyle/>
          <a:p>
            <a:r>
              <a:rPr lang="en-GB" b="1" i="1" dirty="0" smtClean="0">
                <a:solidFill>
                  <a:srgbClr val="FF0000"/>
                </a:solidFill>
              </a:rPr>
              <a:t>Definition of Maltese by a foreigner: “it sounds like a laid back version of Arabic with lots of Italian words”</a:t>
            </a:r>
            <a:endParaRPr lang="en-GB"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571500"/>
            <a:ext cx="7772400" cy="785813"/>
          </a:xfrm>
        </p:spPr>
        <p:txBody>
          <a:bodyPr/>
          <a:lstStyle/>
          <a:p>
            <a:pPr eaLnBrk="1" hangingPunct="1"/>
            <a:r>
              <a:rPr lang="en-US" sz="3600" b="1" smtClean="0"/>
              <a:t>Arabic, Italian and English lexical strata in Maltese:</a:t>
            </a:r>
          </a:p>
        </p:txBody>
      </p:sp>
      <p:sp>
        <p:nvSpPr>
          <p:cNvPr id="1027" name="Rectangle 3"/>
          <p:cNvSpPr>
            <a:spLocks noGrp="1" noChangeArrowheads="1"/>
          </p:cNvSpPr>
          <p:nvPr>
            <p:ph idx="1"/>
          </p:nvPr>
        </p:nvSpPr>
        <p:spPr>
          <a:xfrm>
            <a:off x="0" y="1500188"/>
            <a:ext cx="8929688" cy="5073650"/>
          </a:xfrm>
        </p:spPr>
        <p:txBody>
          <a:bodyPr/>
          <a:lstStyle/>
          <a:p>
            <a:pPr marL="566737" indent="-457200" algn="just" eaLnBrk="1" hangingPunct="1">
              <a:buFont typeface="Georgia" pitchFamily="18" charset="0"/>
              <a:buNone/>
              <a:defRPr/>
            </a:pPr>
            <a:r>
              <a:rPr lang="it-IT" sz="1900" dirty="0" smtClean="0">
                <a:solidFill>
                  <a:schemeClr val="accent1"/>
                </a:solidFill>
                <a:latin typeface="Verdana" pitchFamily="34" charset="0"/>
                <a:ea typeface="Arial Unicode MS" pitchFamily="34" charset="-128"/>
                <a:cs typeface="Arial Unicode MS" pitchFamily="34" charset="-128"/>
              </a:rPr>
              <a:t>(a)</a:t>
            </a:r>
            <a:r>
              <a:rPr lang="it-IT" sz="1900" i="1" dirty="0" smtClean="0">
                <a:solidFill>
                  <a:srgbClr val="002060"/>
                </a:solidFill>
                <a:latin typeface="Verdana" pitchFamily="34" charset="0"/>
                <a:ea typeface="Arial Unicode MS" pitchFamily="34" charset="-128"/>
                <a:cs typeface="Arial Unicode MS" pitchFamily="34" charset="-128"/>
              </a:rPr>
              <a:t> </a:t>
            </a:r>
            <a:r>
              <a:rPr lang="it-IT" sz="1900" i="1" dirty="0" smtClean="0">
                <a:solidFill>
                  <a:srgbClr val="FF0000"/>
                </a:solidFill>
                <a:latin typeface="Verdana" pitchFamily="34" charset="0"/>
                <a:ea typeface="Arial Unicode MS" pitchFamily="34" charset="-128"/>
                <a:cs typeface="Arial Unicode MS" pitchFamily="34" charset="-128"/>
              </a:rPr>
              <a:t>Ir-raġel 		iltaqa’ 		ma’ 	oħtu 	</a:t>
            </a:r>
            <a:endParaRPr lang="it-IT" sz="1900" i="1" dirty="0" smtClean="0">
              <a:solidFill>
                <a:schemeClr val="tx2"/>
              </a:solidFill>
              <a:latin typeface="Verdana" pitchFamily="34" charset="0"/>
              <a:ea typeface="Arial Unicode MS" pitchFamily="34" charset="-128"/>
              <a:cs typeface="Arial Unicode MS" pitchFamily="34" charset="-128"/>
            </a:endParaRPr>
          </a:p>
          <a:p>
            <a:pPr marL="566737" indent="-457200" algn="just" eaLnBrk="1" hangingPunct="1">
              <a:buFont typeface="Georgia" pitchFamily="18" charset="0"/>
              <a:buNone/>
              <a:defRPr/>
            </a:pPr>
            <a:r>
              <a:rPr lang="it-IT" sz="1900" i="1" dirty="0" smtClean="0">
                <a:solidFill>
                  <a:schemeClr val="tx2"/>
                </a:solidFill>
                <a:latin typeface="Verdana" pitchFamily="34" charset="0"/>
                <a:ea typeface="Arial Unicode MS" pitchFamily="34" charset="-128"/>
                <a:cs typeface="Arial Unicode MS" pitchFamily="34" charset="-128"/>
              </a:rPr>
              <a:t>	ART-man		met-3MS-PF	with	sister-his</a:t>
            </a:r>
          </a:p>
          <a:p>
            <a:pPr marL="566737" indent="-457200" algn="just" eaLnBrk="1" hangingPunct="1">
              <a:buFont typeface="Georgia" pitchFamily="18" charset="0"/>
              <a:buNone/>
              <a:defRPr/>
            </a:pPr>
            <a:endParaRPr lang="it-IT" sz="1900" i="1" dirty="0" smtClean="0">
              <a:solidFill>
                <a:schemeClr val="tx2"/>
              </a:solidFill>
              <a:latin typeface="Verdana" pitchFamily="34" charset="0"/>
              <a:ea typeface="Arial Unicode MS" pitchFamily="34" charset="-128"/>
              <a:cs typeface="Arial Unicode MS" pitchFamily="34" charset="-128"/>
            </a:endParaRPr>
          </a:p>
          <a:p>
            <a:pPr marL="566737" indent="-457200" algn="just" eaLnBrk="1" hangingPunct="1">
              <a:buFont typeface="Georgia" pitchFamily="18" charset="0"/>
              <a:buNone/>
              <a:defRPr/>
            </a:pPr>
            <a:r>
              <a:rPr lang="it-IT" sz="1900" i="1" dirty="0" smtClean="0">
                <a:solidFill>
                  <a:schemeClr val="tx2"/>
                </a:solidFill>
                <a:latin typeface="Verdana" pitchFamily="34" charset="0"/>
                <a:ea typeface="Arial Unicode MS" pitchFamily="34" charset="-128"/>
                <a:cs typeface="Arial Unicode MS" pitchFamily="34" charset="-128"/>
              </a:rPr>
              <a:t>	</a:t>
            </a:r>
            <a:r>
              <a:rPr lang="it-IT" sz="1900" i="1" dirty="0" smtClean="0">
                <a:solidFill>
                  <a:srgbClr val="FF0000"/>
                </a:solidFill>
                <a:latin typeface="Verdana" pitchFamily="34" charset="0"/>
                <a:ea typeface="Arial Unicode MS" pitchFamily="34" charset="-128"/>
                <a:cs typeface="Arial Unicode MS" pitchFamily="34" charset="-128"/>
              </a:rPr>
              <a:t> fid-dar 		ta’ 	sieħbu</a:t>
            </a:r>
            <a:r>
              <a:rPr lang="it-IT" sz="1900" i="1" dirty="0" smtClean="0">
                <a:solidFill>
                  <a:schemeClr val="tx2"/>
                </a:solidFill>
                <a:latin typeface="Verdana" pitchFamily="34" charset="0"/>
                <a:ea typeface="Arial Unicode MS" pitchFamily="34" charset="-128"/>
                <a:cs typeface="Arial Unicode MS" pitchFamily="34" charset="-128"/>
              </a:rPr>
              <a:t>.</a:t>
            </a:r>
          </a:p>
          <a:p>
            <a:pPr marL="566737" indent="-457200" algn="just" eaLnBrk="1" hangingPunct="1">
              <a:buFont typeface="Georgia" pitchFamily="18" charset="0"/>
              <a:buNone/>
              <a:defRPr/>
            </a:pPr>
            <a:r>
              <a:rPr lang="en-US" sz="1900" dirty="0" smtClean="0">
                <a:solidFill>
                  <a:schemeClr val="tx2"/>
                </a:solidFill>
                <a:latin typeface="Verdana" pitchFamily="34" charset="0"/>
                <a:ea typeface="Arial Unicode MS" pitchFamily="34" charset="-128"/>
                <a:cs typeface="Arial Unicode MS" pitchFamily="34" charset="-128"/>
              </a:rPr>
              <a:t>	in-the-house	of	friend-his</a:t>
            </a:r>
          </a:p>
          <a:p>
            <a:pPr algn="just" eaLnBrk="1" hangingPunct="1">
              <a:buFontTx/>
              <a:buNone/>
              <a:defRPr/>
            </a:pPr>
            <a:r>
              <a:rPr lang="it-IT" sz="1900" dirty="0" smtClean="0">
                <a:solidFill>
                  <a:schemeClr val="tx2"/>
                </a:solidFill>
                <a:latin typeface="Verdana" pitchFamily="34" charset="0"/>
                <a:ea typeface="Arial Unicode MS" pitchFamily="34" charset="-128"/>
                <a:cs typeface="Arial Unicode MS" pitchFamily="34" charset="-128"/>
              </a:rPr>
              <a:t>“The man met his sister at his friend’s house”</a:t>
            </a:r>
            <a:endParaRPr lang="en-US" sz="1900" dirty="0" smtClean="0">
              <a:solidFill>
                <a:schemeClr val="tx2"/>
              </a:solidFill>
              <a:latin typeface="Verdana" pitchFamily="34" charset="0"/>
              <a:ea typeface="Arial Unicode MS" pitchFamily="34" charset="-128"/>
              <a:cs typeface="Arial Unicode MS" pitchFamily="34" charset="-128"/>
            </a:endParaRPr>
          </a:p>
          <a:p>
            <a:pPr algn="just" eaLnBrk="1" hangingPunct="1">
              <a:buFontTx/>
              <a:buNone/>
              <a:defRPr/>
            </a:pPr>
            <a:endParaRPr lang="it-IT" sz="1900" i="1" dirty="0" smtClean="0">
              <a:solidFill>
                <a:srgbClr val="FF0000"/>
              </a:solidFill>
              <a:latin typeface="Verdana" pitchFamily="34" charset="0"/>
              <a:ea typeface="Arial Unicode MS" pitchFamily="34" charset="-128"/>
              <a:cs typeface="Arial Unicode MS" pitchFamily="34" charset="-128"/>
            </a:endParaRPr>
          </a:p>
          <a:p>
            <a:pPr algn="just" eaLnBrk="1" hangingPunct="1">
              <a:buFontTx/>
              <a:buNone/>
              <a:defRPr/>
            </a:pPr>
            <a:r>
              <a:rPr lang="it-IT" sz="1900" i="1" dirty="0" smtClean="0">
                <a:solidFill>
                  <a:srgbClr val="FF0000"/>
                </a:solidFill>
                <a:latin typeface="Verdana" pitchFamily="34" charset="0"/>
                <a:ea typeface="Arial Unicode MS" pitchFamily="34" charset="-128"/>
                <a:cs typeface="Arial Unicode MS" pitchFamily="34" charset="-128"/>
              </a:rPr>
              <a:t> </a:t>
            </a:r>
            <a:r>
              <a:rPr lang="it-IT" sz="1900" dirty="0" smtClean="0">
                <a:solidFill>
                  <a:schemeClr val="tx2"/>
                </a:solidFill>
                <a:latin typeface="Verdana" pitchFamily="34" charset="0"/>
                <a:ea typeface="Arial Unicode MS" pitchFamily="34" charset="-128"/>
                <a:cs typeface="Arial Unicode MS" pitchFamily="34" charset="-128"/>
              </a:rPr>
              <a:t>(b)	</a:t>
            </a:r>
            <a:r>
              <a:rPr lang="it-IT" sz="1900" i="1" dirty="0" smtClean="0">
                <a:solidFill>
                  <a:srgbClr val="FF0000"/>
                </a:solidFill>
                <a:latin typeface="Verdana" pitchFamily="34" charset="0"/>
                <a:ea typeface="Arial Unicode MS" pitchFamily="34" charset="-128"/>
                <a:cs typeface="Arial Unicode MS" pitchFamily="34" charset="-128"/>
              </a:rPr>
              <a:t>Marjo poġġa fuq il-bank tal-klassi </a:t>
            </a:r>
            <a:r>
              <a:rPr lang="it-IT" sz="1900" dirty="0" smtClean="0">
                <a:solidFill>
                  <a:schemeClr val="tx2"/>
                </a:solidFill>
                <a:latin typeface="Verdana" pitchFamily="34" charset="0"/>
                <a:ea typeface="Arial Unicode MS" pitchFamily="34" charset="-128"/>
                <a:cs typeface="Arial Unicode MS" pitchFamily="34" charset="-128"/>
              </a:rPr>
              <a:t>.</a:t>
            </a:r>
            <a:endParaRPr lang="en-US" sz="1900" dirty="0" smtClean="0">
              <a:solidFill>
                <a:schemeClr val="tx2"/>
              </a:solidFill>
              <a:latin typeface="Verdana" pitchFamily="34" charset="0"/>
              <a:ea typeface="Arial Unicode MS" pitchFamily="34" charset="-128"/>
              <a:cs typeface="Arial Unicode MS" pitchFamily="34" charset="-128"/>
            </a:endParaRPr>
          </a:p>
          <a:p>
            <a:pPr algn="just" eaLnBrk="1" hangingPunct="1">
              <a:buFontTx/>
              <a:buNone/>
              <a:defRPr/>
            </a:pPr>
            <a:r>
              <a:rPr lang="it-IT" sz="1900" dirty="0" smtClean="0">
                <a:solidFill>
                  <a:schemeClr val="tx2"/>
                </a:solidFill>
                <a:latin typeface="Verdana" pitchFamily="34" charset="0"/>
                <a:ea typeface="Arial Unicode MS" pitchFamily="34" charset="-128"/>
                <a:cs typeface="Arial Unicode MS" pitchFamily="34" charset="-128"/>
              </a:rPr>
              <a:t>“Mario si è seduto sul banco di scuola”</a:t>
            </a:r>
          </a:p>
          <a:p>
            <a:pPr algn="just" eaLnBrk="1" hangingPunct="1">
              <a:buFontTx/>
              <a:buNone/>
              <a:defRPr/>
            </a:pPr>
            <a:r>
              <a:rPr lang="it-IT" sz="1900" i="1" dirty="0" smtClean="0">
                <a:solidFill>
                  <a:srgbClr val="660066"/>
                </a:solidFill>
                <a:latin typeface="Verdana" pitchFamily="34" charset="0"/>
                <a:ea typeface="Arial Unicode MS" pitchFamily="34" charset="-128"/>
                <a:cs typeface="Arial Unicode MS" pitchFamily="34" charset="-128"/>
              </a:rPr>
              <a:t>NB:</a:t>
            </a:r>
            <a:r>
              <a:rPr lang="it-IT" sz="1900" i="1" dirty="0" smtClean="0">
                <a:solidFill>
                  <a:srgbClr val="FF0000"/>
                </a:solidFill>
                <a:latin typeface="Verdana" pitchFamily="34" charset="0"/>
                <a:ea typeface="Arial Unicode MS" pitchFamily="34" charset="-128"/>
                <a:cs typeface="Arial Unicode MS" pitchFamily="34" charset="-128"/>
              </a:rPr>
              <a:t> poġġa </a:t>
            </a:r>
            <a:r>
              <a:rPr lang="it-IT" sz="1900" i="1" dirty="0" smtClean="0">
                <a:solidFill>
                  <a:srgbClr val="660066"/>
                </a:solidFill>
                <a:latin typeface="Verdana" pitchFamily="34" charset="0"/>
                <a:ea typeface="Arial Unicode MS" pitchFamily="34" charset="-128"/>
                <a:cs typeface="Arial Unicode MS" pitchFamily="34" charset="-128"/>
              </a:rPr>
              <a:t>from It. appoggiare</a:t>
            </a:r>
            <a:endParaRPr lang="en-US" sz="1900" dirty="0" smtClean="0">
              <a:solidFill>
                <a:srgbClr val="660066"/>
              </a:solidFill>
              <a:latin typeface="Verdana" pitchFamily="34" charset="0"/>
              <a:ea typeface="Arial Unicode MS" pitchFamily="34" charset="-128"/>
              <a:cs typeface="Arial Unicode MS" pitchFamily="34" charset="-128"/>
            </a:endParaRPr>
          </a:p>
          <a:p>
            <a:pPr algn="just" eaLnBrk="1" hangingPunct="1">
              <a:buFontTx/>
              <a:buNone/>
              <a:defRPr/>
            </a:pPr>
            <a:r>
              <a:rPr lang="it-IT" sz="1900" dirty="0" smtClean="0">
                <a:solidFill>
                  <a:schemeClr val="tx2"/>
                </a:solidFill>
                <a:latin typeface="Verdana" pitchFamily="34" charset="0"/>
                <a:ea typeface="Arial Unicode MS" pitchFamily="34" charset="-128"/>
                <a:cs typeface="Arial Unicode MS" pitchFamily="34" charset="-128"/>
              </a:rPr>
              <a:t>“Mario sat on the school bench”</a:t>
            </a:r>
          </a:p>
          <a:p>
            <a:pPr algn="just" eaLnBrk="1" hangingPunct="1">
              <a:buFontTx/>
              <a:buNone/>
              <a:defRPr/>
            </a:pPr>
            <a:endParaRPr lang="it-IT" sz="1900" dirty="0" smtClean="0">
              <a:solidFill>
                <a:schemeClr val="tx2"/>
              </a:solidFill>
              <a:latin typeface="Verdana" pitchFamily="34" charset="0"/>
              <a:ea typeface="Arial Unicode MS" pitchFamily="34" charset="-128"/>
              <a:cs typeface="Arial Unicode MS" pitchFamily="34" charset="-128"/>
            </a:endParaRPr>
          </a:p>
          <a:p>
            <a:pPr algn="just" eaLnBrk="1" hangingPunct="1">
              <a:buFontTx/>
              <a:buNone/>
              <a:defRPr/>
            </a:pPr>
            <a:r>
              <a:rPr lang="it-IT" sz="1900" dirty="0" smtClean="0">
                <a:solidFill>
                  <a:schemeClr val="tx2"/>
                </a:solidFill>
                <a:latin typeface="Verdana" pitchFamily="34" charset="0"/>
                <a:ea typeface="Arial Unicode MS" pitchFamily="34" charset="-128"/>
                <a:cs typeface="Arial Unicode MS" pitchFamily="34" charset="-128"/>
              </a:rPr>
              <a:t>(c) </a:t>
            </a:r>
            <a:r>
              <a:rPr lang="it-IT" sz="1900" i="1" dirty="0" smtClean="0">
                <a:solidFill>
                  <a:srgbClr val="FF0000"/>
                </a:solidFill>
                <a:latin typeface="Verdana" pitchFamily="34" charset="0"/>
                <a:ea typeface="Arial Unicode MS" pitchFamily="34" charset="-128"/>
                <a:cs typeface="Arial Unicode MS" pitchFamily="34" charset="-128"/>
              </a:rPr>
              <a:t>Hellow Father Patrick, tista’ tessemmessjali n-numru tal-mowbajl ta’ Peter?	</a:t>
            </a:r>
          </a:p>
          <a:p>
            <a:pPr algn="just" eaLnBrk="1" hangingPunct="1">
              <a:buFontTx/>
              <a:buNone/>
              <a:defRPr/>
            </a:pPr>
            <a:r>
              <a:rPr lang="it-IT" sz="1900" i="1" dirty="0" smtClean="0">
                <a:solidFill>
                  <a:srgbClr val="FF0000"/>
                </a:solidFill>
                <a:latin typeface="Verdana" pitchFamily="34" charset="0"/>
                <a:ea typeface="Arial Unicode MS" pitchFamily="34" charset="-128"/>
                <a:cs typeface="Arial Unicode MS" pitchFamily="34" charset="-128"/>
              </a:rPr>
              <a:t>	</a:t>
            </a:r>
            <a:r>
              <a:rPr lang="it-IT" sz="1900" i="1" dirty="0" smtClean="0">
                <a:solidFill>
                  <a:schemeClr val="tx2"/>
                </a:solidFill>
                <a:latin typeface="Verdana" pitchFamily="34" charset="0"/>
                <a:ea typeface="Arial Unicode MS" pitchFamily="34" charset="-128"/>
                <a:cs typeface="Arial Unicode MS" pitchFamily="34" charset="-128"/>
              </a:rPr>
              <a:t>“Hello, Father Patrick, could you send me (by SMS) Peter’s mobile phone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85813"/>
            <a:ext cx="8229600" cy="571500"/>
          </a:xfrm>
        </p:spPr>
        <p:txBody>
          <a:bodyPr/>
          <a:lstStyle/>
          <a:p>
            <a:r>
              <a:rPr lang="it-IT" sz="3600" b="1" smtClean="0"/>
              <a:t>Sociolinguistic</a:t>
            </a:r>
            <a:r>
              <a:rPr lang="en-GB" sz="3600" smtClean="0"/>
              <a:t> </a:t>
            </a:r>
            <a:r>
              <a:rPr lang="en-GB" sz="3600" b="1" smtClean="0"/>
              <a:t>issues (1)</a:t>
            </a:r>
            <a:endParaRPr lang="en-GB" b="1" smtClean="0"/>
          </a:p>
        </p:txBody>
      </p:sp>
      <p:sp>
        <p:nvSpPr>
          <p:cNvPr id="3" name="Content Placeholder 2"/>
          <p:cNvSpPr>
            <a:spLocks noGrp="1"/>
          </p:cNvSpPr>
          <p:nvPr>
            <p:ph idx="1"/>
          </p:nvPr>
        </p:nvSpPr>
        <p:spPr>
          <a:xfrm>
            <a:off x="214313" y="1928813"/>
            <a:ext cx="8472487" cy="4645025"/>
          </a:xfrm>
        </p:spPr>
        <p:txBody>
          <a:bodyPr/>
          <a:lstStyle/>
          <a:p>
            <a:pPr>
              <a:buFont typeface="Georgia" pitchFamily="18" charset="0"/>
              <a:buNone/>
            </a:pPr>
            <a:endParaRPr lang="it-IT" sz="2000" smtClean="0">
              <a:latin typeface="Verdana" pitchFamily="34" charset="0"/>
              <a:ea typeface="Verdana" pitchFamily="34" charset="0"/>
              <a:cs typeface="Verdana" pitchFamily="34" charset="0"/>
            </a:endParaRPr>
          </a:p>
          <a:p>
            <a:pPr>
              <a:buFont typeface="Georgia" pitchFamily="18" charset="0"/>
              <a:buNone/>
            </a:pPr>
            <a:r>
              <a:rPr lang="it-IT" sz="2000" smtClean="0">
                <a:latin typeface="Verdana" pitchFamily="34" charset="0"/>
                <a:ea typeface="Verdana" pitchFamily="34" charset="0"/>
                <a:cs typeface="Verdana" pitchFamily="34" charset="0"/>
              </a:rPr>
              <a:t>1. Maltese is the L1 of 90% of the population (Sciriha / Vassallo, 2006).</a:t>
            </a:r>
            <a:endParaRPr lang="en-GB" sz="2000" smtClean="0">
              <a:latin typeface="Verdana" pitchFamily="34" charset="0"/>
              <a:ea typeface="Verdana" pitchFamily="34" charset="0"/>
              <a:cs typeface="Verdana" pitchFamily="34" charset="0"/>
            </a:endParaRPr>
          </a:p>
          <a:p>
            <a:pPr>
              <a:buFont typeface="Georgia" pitchFamily="18" charset="0"/>
              <a:buNone/>
            </a:pPr>
            <a:r>
              <a:rPr lang="it-IT" sz="2000" smtClean="0">
                <a:latin typeface="Verdana" pitchFamily="34" charset="0"/>
                <a:ea typeface="Verdana" pitchFamily="34" charset="0"/>
                <a:cs typeface="Verdana" pitchFamily="34" charset="0"/>
              </a:rPr>
              <a:t> </a:t>
            </a:r>
            <a:endParaRPr lang="en-GB" sz="2000" smtClean="0">
              <a:latin typeface="Verdana" pitchFamily="34" charset="0"/>
              <a:ea typeface="Verdana" pitchFamily="34" charset="0"/>
              <a:cs typeface="Verdana" pitchFamily="34" charset="0"/>
            </a:endParaRPr>
          </a:p>
          <a:p>
            <a:pPr>
              <a:buFont typeface="Georgia" pitchFamily="18" charset="0"/>
              <a:buNone/>
            </a:pPr>
            <a:r>
              <a:rPr lang="it-IT" sz="2000" smtClean="0">
                <a:latin typeface="Verdana" pitchFamily="34" charset="0"/>
                <a:ea typeface="Verdana" pitchFamily="34" charset="0"/>
                <a:cs typeface="Verdana" pitchFamily="34" charset="0"/>
              </a:rPr>
              <a:t>2. The relationship between Maltese and English: bilingualism? diglossia?</a:t>
            </a:r>
            <a:endParaRPr lang="en-GB" sz="2000" smtClean="0">
              <a:latin typeface="Verdana" pitchFamily="34" charset="0"/>
              <a:ea typeface="Verdana" pitchFamily="34" charset="0"/>
              <a:cs typeface="Verdana" pitchFamily="34" charset="0"/>
            </a:endParaRPr>
          </a:p>
          <a:p>
            <a:pPr lvl="1"/>
            <a:r>
              <a:rPr lang="it-IT" sz="2000" smtClean="0">
                <a:solidFill>
                  <a:schemeClr val="tx2"/>
                </a:solidFill>
                <a:latin typeface="Verdana" pitchFamily="34" charset="0"/>
                <a:ea typeface="Verdana" pitchFamily="34" charset="0"/>
                <a:cs typeface="Verdana" pitchFamily="34" charset="0"/>
              </a:rPr>
              <a:t>Maltese: national language; Maltese &amp; English: official languages</a:t>
            </a:r>
            <a:endParaRPr lang="en-GB" sz="2000" smtClean="0">
              <a:solidFill>
                <a:schemeClr val="tx2"/>
              </a:solidFill>
              <a:latin typeface="Verdana" pitchFamily="34" charset="0"/>
              <a:ea typeface="Verdana" pitchFamily="34" charset="0"/>
              <a:cs typeface="Verdana" pitchFamily="34" charset="0"/>
            </a:endParaRPr>
          </a:p>
          <a:p>
            <a:pPr lvl="1"/>
            <a:r>
              <a:rPr lang="it-IT" sz="2000" smtClean="0">
                <a:solidFill>
                  <a:schemeClr val="tx2"/>
                </a:solidFill>
                <a:latin typeface="Verdana" pitchFamily="34" charset="0"/>
                <a:ea typeface="Verdana" pitchFamily="34" charset="0"/>
                <a:cs typeface="Verdana" pitchFamily="34" charset="0"/>
              </a:rPr>
              <a:t>Local media: TV [+Maltese / - English]; newspapers [Maltese = English]; cinema [+ English / - Maltese]; Internet [+ English / - Maltese...with exceptions, e.g. Chat, emails etc]</a:t>
            </a:r>
            <a:endParaRPr lang="en-GB" sz="2000" smtClean="0">
              <a:solidFill>
                <a:schemeClr val="tx2"/>
              </a:solidFill>
              <a:latin typeface="Verdana" pitchFamily="34" charset="0"/>
              <a:ea typeface="Verdana" pitchFamily="34" charset="0"/>
              <a:cs typeface="Verdana" pitchFamily="34" charset="0"/>
            </a:endParaRPr>
          </a:p>
          <a:p>
            <a:pPr lvl="1"/>
            <a:r>
              <a:rPr lang="it-IT" sz="2000" smtClean="0">
                <a:solidFill>
                  <a:schemeClr val="tx2"/>
                </a:solidFill>
                <a:latin typeface="Verdana" pitchFamily="34" charset="0"/>
                <a:ea typeface="Verdana" pitchFamily="34" charset="0"/>
                <a:cs typeface="Verdana" pitchFamily="34" charset="0"/>
              </a:rPr>
              <a:t>Maltese [+spoken variety]; English [+written variety]. This is particularly evident in higher educational institutions </a:t>
            </a:r>
            <a:endParaRPr lang="en-GB" sz="2000" smtClean="0">
              <a:solidFill>
                <a:schemeClr val="tx2"/>
              </a:solidFill>
              <a:latin typeface="Verdana" pitchFamily="34" charset="0"/>
              <a:ea typeface="Verdana" pitchFamily="34" charset="0"/>
              <a:cs typeface="Verdana" pitchFamily="34" charset="0"/>
            </a:endParaRPr>
          </a:p>
          <a:p>
            <a:pPr hangingPunct="1"/>
            <a:endParaRPr lang="en-GB" sz="2000" smtClean="0">
              <a:latin typeface="Verdana" pitchFamily="34" charset="0"/>
              <a:ea typeface="Verdana" pitchFamily="34" charset="0"/>
              <a:cs typeface="Verdana" pitchFamily="34" charset="0"/>
            </a:endParaRPr>
          </a:p>
          <a:p>
            <a:endParaRPr lang="en-GB" smtClean="0"/>
          </a:p>
          <a:p>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2789</TotalTime>
  <Words>1605</Words>
  <Application>Microsoft Office PowerPoint</Application>
  <PresentationFormat>On-screen Show (4:3)</PresentationFormat>
  <Paragraphs>206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Urban</vt:lpstr>
      <vt:lpstr>Slide 1</vt:lpstr>
      <vt:lpstr>Slide 2</vt:lpstr>
      <vt:lpstr>Slide 3</vt:lpstr>
      <vt:lpstr>Slide 4</vt:lpstr>
      <vt:lpstr>Maltese lexicon is based on the following strata: </vt:lpstr>
      <vt:lpstr>The different strata of Maltese:</vt:lpstr>
      <vt:lpstr>An example of contact (morphology):</vt:lpstr>
      <vt:lpstr>Arabic, Italian and English lexical strata in Maltese:</vt:lpstr>
      <vt:lpstr>Sociolinguistic issues (1)</vt:lpstr>
      <vt:lpstr>Sociolinguistic issues (2)</vt:lpstr>
      <vt:lpstr>Policies and planning</vt:lpstr>
      <vt:lpstr>The National Minimum Curriculum</vt:lpstr>
      <vt:lpstr>... language contact in the classroom (1)</vt:lpstr>
      <vt:lpstr>... language contact in the classroom (2)</vt:lpstr>
      <vt:lpstr>Immigration towards Malta (information from official sources, published in the Times of Malta in 2009-2010)</vt:lpstr>
      <vt:lpstr>Immigration towards Malta</vt:lpstr>
      <vt:lpstr> Foreign students enrolled in Maltese Primary &amp; Secondary schools 2010-11  Total = 565</vt:lpstr>
      <vt:lpstr>The problems these students face:</vt:lpstr>
      <vt:lpstr>...and the solutions? (1)</vt:lpstr>
      <vt:lpstr>...and the solutions (2)</vt:lpstr>
      <vt:lpstr>Slide 21</vt:lpstr>
      <vt:lpstr>Conclusions</vt:lpstr>
      <vt:lpstr>Conclusions</vt:lpstr>
    </vt:vector>
  </TitlesOfParts>
  <Company>University of Malta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Sandro Caruana</dc:creator>
  <cp:lastModifiedBy>Sandro Caruana</cp:lastModifiedBy>
  <cp:revision>231</cp:revision>
  <dcterms:created xsi:type="dcterms:W3CDTF">2008-11-16T20:14:59Z</dcterms:created>
  <dcterms:modified xsi:type="dcterms:W3CDTF">2010-12-09T18:41:49Z</dcterms:modified>
</cp:coreProperties>
</file>